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343" r:id="rId2"/>
    <p:sldId id="256" r:id="rId3"/>
    <p:sldId id="269" r:id="rId4"/>
    <p:sldId id="270" r:id="rId5"/>
    <p:sldId id="331" r:id="rId6"/>
    <p:sldId id="303" r:id="rId7"/>
    <p:sldId id="306" r:id="rId8"/>
    <p:sldId id="305" r:id="rId9"/>
    <p:sldId id="344" r:id="rId10"/>
    <p:sldId id="320" r:id="rId11"/>
    <p:sldId id="321" r:id="rId12"/>
    <p:sldId id="277" r:id="rId13"/>
    <p:sldId id="326" r:id="rId14"/>
    <p:sldId id="345" r:id="rId15"/>
    <p:sldId id="327" r:id="rId16"/>
    <p:sldId id="360" r:id="rId17"/>
    <p:sldId id="361" r:id="rId18"/>
    <p:sldId id="362" r:id="rId19"/>
    <p:sldId id="357" r:id="rId20"/>
    <p:sldId id="289" r:id="rId21"/>
    <p:sldId id="309" r:id="rId22"/>
    <p:sldId id="364" r:id="rId23"/>
    <p:sldId id="268" r:id="rId24"/>
    <p:sldId id="267" r:id="rId25"/>
    <p:sldId id="366" r:id="rId26"/>
    <p:sldId id="312" r:id="rId27"/>
    <p:sldId id="352" r:id="rId28"/>
    <p:sldId id="314" r:id="rId29"/>
    <p:sldId id="367" r:id="rId30"/>
    <p:sldId id="315" r:id="rId31"/>
    <p:sldId id="354" r:id="rId32"/>
    <p:sldId id="371" r:id="rId33"/>
    <p:sldId id="262" r:id="rId34"/>
  </p:sldIdLst>
  <p:sldSz cx="9144000" cy="6858000" type="screen4x3"/>
  <p:notesSz cx="6797675" cy="9926638"/>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7763"/>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42" autoAdjust="0"/>
    <p:restoredTop sz="83350" autoAdjust="0"/>
  </p:normalViewPr>
  <p:slideViewPr>
    <p:cSldViewPr snapToGrid="0" showGuides="1">
      <p:cViewPr>
        <p:scale>
          <a:sx n="86" d="100"/>
          <a:sy n="86" d="100"/>
        </p:scale>
        <p:origin x="60" y="588"/>
      </p:cViewPr>
      <p:guideLst>
        <p:guide orient="horz" pos="550"/>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3269630628183E-2"/>
          <c:y val="0.1373373054042191"/>
          <c:w val="0.53344885088103799"/>
          <c:h val="0.83568572389138074"/>
        </c:manualLayout>
      </c:layout>
      <c:pieChart>
        <c:varyColors val="1"/>
        <c:ser>
          <c:idx val="0"/>
          <c:order val="0"/>
          <c:tx>
            <c:strRef>
              <c:f>'Ark1'!$B$1</c:f>
              <c:strCache>
                <c:ptCount val="1"/>
                <c:pt idx="0">
                  <c:v>Demensdiagnoser</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'Ark1'!$A$2:$A$8</c:f>
              <c:strCache>
                <c:ptCount val="7"/>
                <c:pt idx="0">
                  <c:v>Alzheimers sygdom 62%</c:v>
                </c:pt>
                <c:pt idx="1">
                  <c:v>Vaskulær demens 17%</c:v>
                </c:pt>
                <c:pt idx="2">
                  <c:v>Blandet Alz og vaskulær 10%</c:v>
                </c:pt>
                <c:pt idx="3">
                  <c:v>Lewy body 4%</c:v>
                </c:pt>
                <c:pt idx="4">
                  <c:v>Frontotemporal (FTD) 2%</c:v>
                </c:pt>
                <c:pt idx="5">
                  <c:v>Parkinson med demens 2%</c:v>
                </c:pt>
                <c:pt idx="6">
                  <c:v>Andre 3%</c:v>
                </c:pt>
              </c:strCache>
            </c:strRef>
          </c:cat>
          <c:val>
            <c:numRef>
              <c:f>'Ark1'!$B$2:$B$8</c:f>
              <c:numCache>
                <c:formatCode>0%</c:formatCode>
                <c:ptCount val="7"/>
                <c:pt idx="0">
                  <c:v>0.62</c:v>
                </c:pt>
                <c:pt idx="1">
                  <c:v>0.17</c:v>
                </c:pt>
                <c:pt idx="2">
                  <c:v>0.1</c:v>
                </c:pt>
                <c:pt idx="3">
                  <c:v>0.04</c:v>
                </c:pt>
                <c:pt idx="4">
                  <c:v>0.02</c:v>
                </c:pt>
                <c:pt idx="5">
                  <c:v>0.02</c:v>
                </c:pt>
                <c:pt idx="6">
                  <c:v>0.03</c:v>
                </c:pt>
              </c:numCache>
            </c:numRef>
          </c:val>
          <c:extLst>
            <c:ext xmlns:c16="http://schemas.microsoft.com/office/drawing/2014/chart" uri="{C3380CC4-5D6E-409C-BE32-E72D297353CC}">
              <c16:uniqueId val="{00000000-F22E-4055-9A3C-D00FF1A1874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0902750282404539"/>
          <c:y val="0.13658380404639112"/>
          <c:w val="0.37321133523230143"/>
          <c:h val="0.72853129000924977"/>
        </c:manualLayout>
      </c:layout>
      <c:overlay val="0"/>
    </c:legend>
    <c:plotVisOnly val="1"/>
    <c:dispBlanksAs val="gap"/>
    <c:showDLblsOverMax val="0"/>
  </c:chart>
  <c:txPr>
    <a:bodyPr/>
    <a:lstStyle/>
    <a:p>
      <a:pPr>
        <a:defRPr sz="1800"/>
      </a:pPr>
      <a:endParaRPr lang="da-DK"/>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A873B-AA99-41ED-AEF5-9DF561998181}" type="doc">
      <dgm:prSet loTypeId="urn:microsoft.com/office/officeart/2005/8/layout/pyramid2" loCatId="pyramid" qsTypeId="urn:microsoft.com/office/officeart/2005/8/quickstyle/simple5" qsCatId="simple" csTypeId="urn:microsoft.com/office/officeart/2005/8/colors/accent1_2" csCatId="accent1" phldr="1"/>
      <dgm:spPr/>
    </dgm:pt>
    <dgm:pt modelId="{E7EBF0C2-54F9-48B2-A876-179B8366298E}">
      <dgm:prSet phldrT="[Tekst]"/>
      <dgm:spPr/>
      <dgm:t>
        <a:bodyPr/>
        <a:lstStyle/>
        <a:p>
          <a:r>
            <a:rPr lang="da-DK" dirty="0"/>
            <a:t>Styringsfunktioner</a:t>
          </a:r>
        </a:p>
      </dgm:t>
    </dgm:pt>
    <dgm:pt modelId="{4D09D6FA-A13F-46FA-A6D5-2D8B1C88AB74}" type="parTrans" cxnId="{CF850816-7A1C-4E51-98BD-058D1BF96ABC}">
      <dgm:prSet/>
      <dgm:spPr/>
      <dgm:t>
        <a:bodyPr/>
        <a:lstStyle/>
        <a:p>
          <a:endParaRPr lang="da-DK"/>
        </a:p>
      </dgm:t>
    </dgm:pt>
    <dgm:pt modelId="{0118B32B-9A30-440A-8FAA-A1157FCCC075}" type="sibTrans" cxnId="{CF850816-7A1C-4E51-98BD-058D1BF96ABC}">
      <dgm:prSet/>
      <dgm:spPr/>
      <dgm:t>
        <a:bodyPr/>
        <a:lstStyle/>
        <a:p>
          <a:endParaRPr lang="da-DK"/>
        </a:p>
      </dgm:t>
    </dgm:pt>
    <dgm:pt modelId="{9CA7EAD8-0539-49D2-8BD0-1D6DCD8DD686}">
      <dgm:prSet phldrT="[Tekst]"/>
      <dgm:spPr/>
      <dgm:t>
        <a:bodyPr/>
        <a:lstStyle/>
        <a:p>
          <a:r>
            <a:rPr lang="da-DK" dirty="0"/>
            <a:t>Sprog </a:t>
          </a:r>
          <a:br>
            <a:rPr lang="da-DK" dirty="0"/>
          </a:br>
          <a:r>
            <a:rPr lang="da-DK" dirty="0"/>
            <a:t>Indlæring og hukommelse </a:t>
          </a:r>
          <a:br>
            <a:rPr lang="da-DK" dirty="0"/>
          </a:br>
          <a:r>
            <a:rPr lang="da-DK" dirty="0"/>
            <a:t>Visuel/rumlig funktion </a:t>
          </a:r>
        </a:p>
      </dgm:t>
    </dgm:pt>
    <dgm:pt modelId="{26A6F325-A9C1-48DB-BD1F-9E9F30B4E8E9}" type="parTrans" cxnId="{C36E9BEB-A512-4EA1-B91B-9DB75509CDC5}">
      <dgm:prSet/>
      <dgm:spPr/>
      <dgm:t>
        <a:bodyPr/>
        <a:lstStyle/>
        <a:p>
          <a:endParaRPr lang="da-DK"/>
        </a:p>
      </dgm:t>
    </dgm:pt>
    <dgm:pt modelId="{560D4AB7-0DD3-4FD5-9E91-DDB8DD885336}" type="sibTrans" cxnId="{C36E9BEB-A512-4EA1-B91B-9DB75509CDC5}">
      <dgm:prSet/>
      <dgm:spPr/>
      <dgm:t>
        <a:bodyPr/>
        <a:lstStyle/>
        <a:p>
          <a:endParaRPr lang="da-DK"/>
        </a:p>
      </dgm:t>
    </dgm:pt>
    <dgm:pt modelId="{DD0AF63D-655C-4EC3-82DB-A0CA3F2D7BD3}">
      <dgm:prSet phldrT="[Tekst]"/>
      <dgm:spPr/>
      <dgm:t>
        <a:bodyPr/>
        <a:lstStyle/>
        <a:p>
          <a:r>
            <a:rPr lang="da-DK" dirty="0"/>
            <a:t>Tempo – Opmærksomhed – Koncentration</a:t>
          </a:r>
        </a:p>
      </dgm:t>
    </dgm:pt>
    <dgm:pt modelId="{D611A112-4E7A-41CC-A8D3-DBFC284A9BC9}" type="parTrans" cxnId="{B5872887-79FF-4BD6-865A-71D566A7A8A8}">
      <dgm:prSet/>
      <dgm:spPr/>
      <dgm:t>
        <a:bodyPr/>
        <a:lstStyle/>
        <a:p>
          <a:endParaRPr lang="da-DK"/>
        </a:p>
      </dgm:t>
    </dgm:pt>
    <dgm:pt modelId="{EA47E154-F9B5-4A86-9AB8-27D50B406BAF}" type="sibTrans" cxnId="{B5872887-79FF-4BD6-865A-71D566A7A8A8}">
      <dgm:prSet/>
      <dgm:spPr/>
      <dgm:t>
        <a:bodyPr/>
        <a:lstStyle/>
        <a:p>
          <a:endParaRPr lang="da-DK"/>
        </a:p>
      </dgm:t>
    </dgm:pt>
    <dgm:pt modelId="{9E5F712E-C7B4-4BD4-B96E-68C25A56A176}">
      <dgm:prSet phldrT="[Tekst]"/>
      <dgm:spPr/>
      <dgm:t>
        <a:bodyPr/>
        <a:lstStyle/>
        <a:p>
          <a:r>
            <a:rPr lang="da-DK" dirty="0"/>
            <a:t>Bearbejdning af sanseindtryk</a:t>
          </a:r>
        </a:p>
      </dgm:t>
    </dgm:pt>
    <dgm:pt modelId="{53F730EC-6897-4E1B-85CF-9764780AE896}" type="parTrans" cxnId="{B5CB1F9C-549C-4762-B576-079DF45BA813}">
      <dgm:prSet/>
      <dgm:spPr/>
      <dgm:t>
        <a:bodyPr/>
        <a:lstStyle/>
        <a:p>
          <a:endParaRPr lang="da-DK"/>
        </a:p>
      </dgm:t>
    </dgm:pt>
    <dgm:pt modelId="{78145BBE-D2AB-4073-893B-F7CF26B4B21A}" type="sibTrans" cxnId="{B5CB1F9C-549C-4762-B576-079DF45BA813}">
      <dgm:prSet/>
      <dgm:spPr/>
      <dgm:t>
        <a:bodyPr/>
        <a:lstStyle/>
        <a:p>
          <a:endParaRPr lang="da-DK"/>
        </a:p>
      </dgm:t>
    </dgm:pt>
    <dgm:pt modelId="{B298B1E7-EB69-4A8E-99E1-6B28B5687D25}">
      <dgm:prSet phldrT="[Tekst]"/>
      <dgm:spPr/>
      <dgm:t>
        <a:bodyPr/>
        <a:lstStyle/>
        <a:p>
          <a:r>
            <a:rPr lang="da-DK" dirty="0"/>
            <a:t>Mental energi – Motivation – Vågenhed </a:t>
          </a:r>
        </a:p>
      </dgm:t>
    </dgm:pt>
    <dgm:pt modelId="{B3EA0FD2-DAD9-4DBA-97F2-D1EF2E6B8CDA}" type="parTrans" cxnId="{18CA46A3-C1A8-4B7C-A1A2-8CC52F0220AB}">
      <dgm:prSet/>
      <dgm:spPr/>
      <dgm:t>
        <a:bodyPr/>
        <a:lstStyle/>
        <a:p>
          <a:endParaRPr lang="da-DK"/>
        </a:p>
      </dgm:t>
    </dgm:pt>
    <dgm:pt modelId="{5F83E9E8-9D19-434F-A3F3-9E3A6B4C1CCA}" type="sibTrans" cxnId="{18CA46A3-C1A8-4B7C-A1A2-8CC52F0220AB}">
      <dgm:prSet/>
      <dgm:spPr/>
      <dgm:t>
        <a:bodyPr/>
        <a:lstStyle/>
        <a:p>
          <a:endParaRPr lang="da-DK"/>
        </a:p>
      </dgm:t>
    </dgm:pt>
    <dgm:pt modelId="{105ADC9E-81AE-4F38-9489-C40AD27D727B}" type="pres">
      <dgm:prSet presAssocID="{964A873B-AA99-41ED-AEF5-9DF561998181}" presName="compositeShape" presStyleCnt="0">
        <dgm:presLayoutVars>
          <dgm:dir/>
          <dgm:resizeHandles/>
        </dgm:presLayoutVars>
      </dgm:prSet>
      <dgm:spPr/>
    </dgm:pt>
    <dgm:pt modelId="{4202ACB4-F376-4510-B75A-83456CAA668F}" type="pres">
      <dgm:prSet presAssocID="{964A873B-AA99-41ED-AEF5-9DF561998181}" presName="pyramid" presStyleLbl="node1" presStyleIdx="0" presStyleCnt="1" custLinFactNeighborX="1539" custLinFactNeighborY="-783"/>
      <dgm:spPr>
        <a:solidFill>
          <a:schemeClr val="tx2"/>
        </a:solidFill>
      </dgm:spPr>
    </dgm:pt>
    <dgm:pt modelId="{87FA07D0-5D43-4FB6-858F-02245882ADDA}" type="pres">
      <dgm:prSet presAssocID="{964A873B-AA99-41ED-AEF5-9DF561998181}" presName="theList" presStyleCnt="0"/>
      <dgm:spPr/>
    </dgm:pt>
    <dgm:pt modelId="{8A0E99C1-C658-4312-B7FC-3D0A59AC6DDB}" type="pres">
      <dgm:prSet presAssocID="{E7EBF0C2-54F9-48B2-A876-179B8366298E}" presName="aNode" presStyleLbl="fgAcc1" presStyleIdx="0" presStyleCnt="5" custLinFactNeighborX="2367" custLinFactNeighborY="-11885">
        <dgm:presLayoutVars>
          <dgm:bulletEnabled val="1"/>
        </dgm:presLayoutVars>
      </dgm:prSet>
      <dgm:spPr/>
    </dgm:pt>
    <dgm:pt modelId="{158D64FA-FCCE-4FD9-BF7B-CD075C27A880}" type="pres">
      <dgm:prSet presAssocID="{E7EBF0C2-54F9-48B2-A876-179B8366298E}" presName="aSpace" presStyleCnt="0"/>
      <dgm:spPr/>
    </dgm:pt>
    <dgm:pt modelId="{B6DCC566-E64E-4AA5-830B-935E06DDED69}" type="pres">
      <dgm:prSet presAssocID="{9CA7EAD8-0539-49D2-8BD0-1D6DCD8DD686}" presName="aNode" presStyleLbl="fgAcc1" presStyleIdx="1" presStyleCnt="5" custLinFactNeighborX="1221" custLinFactNeighborY="-10169">
        <dgm:presLayoutVars>
          <dgm:bulletEnabled val="1"/>
        </dgm:presLayoutVars>
      </dgm:prSet>
      <dgm:spPr/>
    </dgm:pt>
    <dgm:pt modelId="{1F85958B-1767-4C12-9057-9FA097BEBDD0}" type="pres">
      <dgm:prSet presAssocID="{9CA7EAD8-0539-49D2-8BD0-1D6DCD8DD686}" presName="aSpace" presStyleCnt="0"/>
      <dgm:spPr/>
    </dgm:pt>
    <dgm:pt modelId="{B067A81E-9EA8-42DF-8978-2D021DF02A7C}" type="pres">
      <dgm:prSet presAssocID="{DD0AF63D-655C-4EC3-82DB-A0CA3F2D7BD3}" presName="aNode" presStyleLbl="fgAcc1" presStyleIdx="2" presStyleCnt="5">
        <dgm:presLayoutVars>
          <dgm:bulletEnabled val="1"/>
        </dgm:presLayoutVars>
      </dgm:prSet>
      <dgm:spPr/>
    </dgm:pt>
    <dgm:pt modelId="{537E839D-7CC0-448B-8274-C9ACC32461D8}" type="pres">
      <dgm:prSet presAssocID="{DD0AF63D-655C-4EC3-82DB-A0CA3F2D7BD3}" presName="aSpace" presStyleCnt="0"/>
      <dgm:spPr/>
    </dgm:pt>
    <dgm:pt modelId="{6E1B60DB-0595-4E03-BE9B-966E9FAF54E0}" type="pres">
      <dgm:prSet presAssocID="{9E5F712E-C7B4-4BD4-B96E-68C25A56A176}" presName="aNode" presStyleLbl="fgAcc1" presStyleIdx="3" presStyleCnt="5">
        <dgm:presLayoutVars>
          <dgm:bulletEnabled val="1"/>
        </dgm:presLayoutVars>
      </dgm:prSet>
      <dgm:spPr/>
    </dgm:pt>
    <dgm:pt modelId="{A77D8250-13B2-41AB-A854-7E0ECDE1FA37}" type="pres">
      <dgm:prSet presAssocID="{9E5F712E-C7B4-4BD4-B96E-68C25A56A176}" presName="aSpace" presStyleCnt="0"/>
      <dgm:spPr/>
    </dgm:pt>
    <dgm:pt modelId="{C06B0E31-A940-4343-ACCF-A20008D73E88}" type="pres">
      <dgm:prSet presAssocID="{B298B1E7-EB69-4A8E-99E1-6B28B5687D25}" presName="aNode" presStyleLbl="fgAcc1" presStyleIdx="4" presStyleCnt="5">
        <dgm:presLayoutVars>
          <dgm:bulletEnabled val="1"/>
        </dgm:presLayoutVars>
      </dgm:prSet>
      <dgm:spPr/>
    </dgm:pt>
    <dgm:pt modelId="{5EAA528F-E8D2-4256-B6A5-12DCF7C2615B}" type="pres">
      <dgm:prSet presAssocID="{B298B1E7-EB69-4A8E-99E1-6B28B5687D25}" presName="aSpace" presStyleCnt="0"/>
      <dgm:spPr/>
    </dgm:pt>
  </dgm:ptLst>
  <dgm:cxnLst>
    <dgm:cxn modelId="{31252C13-0881-4A2C-B338-34DF354494F0}" type="presOf" srcId="{E7EBF0C2-54F9-48B2-A876-179B8366298E}" destId="{8A0E99C1-C658-4312-B7FC-3D0A59AC6DDB}" srcOrd="0" destOrd="0" presId="urn:microsoft.com/office/officeart/2005/8/layout/pyramid2"/>
    <dgm:cxn modelId="{CF850816-7A1C-4E51-98BD-058D1BF96ABC}" srcId="{964A873B-AA99-41ED-AEF5-9DF561998181}" destId="{E7EBF0C2-54F9-48B2-A876-179B8366298E}" srcOrd="0" destOrd="0" parTransId="{4D09D6FA-A13F-46FA-A6D5-2D8B1C88AB74}" sibTransId="{0118B32B-9A30-440A-8FAA-A1157FCCC075}"/>
    <dgm:cxn modelId="{DF5D3D61-3A2D-4B71-9B3E-E94AE65B2B94}" type="presOf" srcId="{DD0AF63D-655C-4EC3-82DB-A0CA3F2D7BD3}" destId="{B067A81E-9EA8-42DF-8978-2D021DF02A7C}" srcOrd="0" destOrd="0" presId="urn:microsoft.com/office/officeart/2005/8/layout/pyramid2"/>
    <dgm:cxn modelId="{D2C08D45-FA42-4235-BBB8-3F1E0DFE97D1}" type="presOf" srcId="{964A873B-AA99-41ED-AEF5-9DF561998181}" destId="{105ADC9E-81AE-4F38-9489-C40AD27D727B}" srcOrd="0" destOrd="0" presId="urn:microsoft.com/office/officeart/2005/8/layout/pyramid2"/>
    <dgm:cxn modelId="{D374AF66-CB8E-4496-9F34-38717406BB0E}" type="presOf" srcId="{9E5F712E-C7B4-4BD4-B96E-68C25A56A176}" destId="{6E1B60DB-0595-4E03-BE9B-966E9FAF54E0}" srcOrd="0" destOrd="0" presId="urn:microsoft.com/office/officeart/2005/8/layout/pyramid2"/>
    <dgm:cxn modelId="{2D30C876-432B-4605-852B-FE8ECB75AC1B}" type="presOf" srcId="{9CA7EAD8-0539-49D2-8BD0-1D6DCD8DD686}" destId="{B6DCC566-E64E-4AA5-830B-935E06DDED69}" srcOrd="0" destOrd="0" presId="urn:microsoft.com/office/officeart/2005/8/layout/pyramid2"/>
    <dgm:cxn modelId="{B5872887-79FF-4BD6-865A-71D566A7A8A8}" srcId="{964A873B-AA99-41ED-AEF5-9DF561998181}" destId="{DD0AF63D-655C-4EC3-82DB-A0CA3F2D7BD3}" srcOrd="2" destOrd="0" parTransId="{D611A112-4E7A-41CC-A8D3-DBFC284A9BC9}" sibTransId="{EA47E154-F9B5-4A86-9AB8-27D50B406BAF}"/>
    <dgm:cxn modelId="{B5CB1F9C-549C-4762-B576-079DF45BA813}" srcId="{964A873B-AA99-41ED-AEF5-9DF561998181}" destId="{9E5F712E-C7B4-4BD4-B96E-68C25A56A176}" srcOrd="3" destOrd="0" parTransId="{53F730EC-6897-4E1B-85CF-9764780AE896}" sibTransId="{78145BBE-D2AB-4073-893B-F7CF26B4B21A}"/>
    <dgm:cxn modelId="{18CA46A3-C1A8-4B7C-A1A2-8CC52F0220AB}" srcId="{964A873B-AA99-41ED-AEF5-9DF561998181}" destId="{B298B1E7-EB69-4A8E-99E1-6B28B5687D25}" srcOrd="4" destOrd="0" parTransId="{B3EA0FD2-DAD9-4DBA-97F2-D1EF2E6B8CDA}" sibTransId="{5F83E9E8-9D19-434F-A3F3-9E3A6B4C1CCA}"/>
    <dgm:cxn modelId="{9F63EDCC-7F9F-43A9-A3CE-B48491C82A74}" type="presOf" srcId="{B298B1E7-EB69-4A8E-99E1-6B28B5687D25}" destId="{C06B0E31-A940-4343-ACCF-A20008D73E88}" srcOrd="0" destOrd="0" presId="urn:microsoft.com/office/officeart/2005/8/layout/pyramid2"/>
    <dgm:cxn modelId="{C36E9BEB-A512-4EA1-B91B-9DB75509CDC5}" srcId="{964A873B-AA99-41ED-AEF5-9DF561998181}" destId="{9CA7EAD8-0539-49D2-8BD0-1D6DCD8DD686}" srcOrd="1" destOrd="0" parTransId="{26A6F325-A9C1-48DB-BD1F-9E9F30B4E8E9}" sibTransId="{560D4AB7-0DD3-4FD5-9E91-DDB8DD885336}"/>
    <dgm:cxn modelId="{EAD6BA2E-2083-49A9-B88D-315B335A4E4F}" type="presParOf" srcId="{105ADC9E-81AE-4F38-9489-C40AD27D727B}" destId="{4202ACB4-F376-4510-B75A-83456CAA668F}" srcOrd="0" destOrd="0" presId="urn:microsoft.com/office/officeart/2005/8/layout/pyramid2"/>
    <dgm:cxn modelId="{52A64159-780D-4577-BB64-F973178E6EDD}" type="presParOf" srcId="{105ADC9E-81AE-4F38-9489-C40AD27D727B}" destId="{87FA07D0-5D43-4FB6-858F-02245882ADDA}" srcOrd="1" destOrd="0" presId="urn:microsoft.com/office/officeart/2005/8/layout/pyramid2"/>
    <dgm:cxn modelId="{170B0139-8B5B-46E3-B8B1-8FCEEE6C32C2}" type="presParOf" srcId="{87FA07D0-5D43-4FB6-858F-02245882ADDA}" destId="{8A0E99C1-C658-4312-B7FC-3D0A59AC6DDB}" srcOrd="0" destOrd="0" presId="urn:microsoft.com/office/officeart/2005/8/layout/pyramid2"/>
    <dgm:cxn modelId="{5DF65EB3-EC49-4CA8-BCE0-C05EFD5464F0}" type="presParOf" srcId="{87FA07D0-5D43-4FB6-858F-02245882ADDA}" destId="{158D64FA-FCCE-4FD9-BF7B-CD075C27A880}" srcOrd="1" destOrd="0" presId="urn:microsoft.com/office/officeart/2005/8/layout/pyramid2"/>
    <dgm:cxn modelId="{9F34D7E8-AC64-45A3-BFFF-535797AE5F4E}" type="presParOf" srcId="{87FA07D0-5D43-4FB6-858F-02245882ADDA}" destId="{B6DCC566-E64E-4AA5-830B-935E06DDED69}" srcOrd="2" destOrd="0" presId="urn:microsoft.com/office/officeart/2005/8/layout/pyramid2"/>
    <dgm:cxn modelId="{82AB7BF5-10A8-4C3E-907D-45AEBB3FA543}" type="presParOf" srcId="{87FA07D0-5D43-4FB6-858F-02245882ADDA}" destId="{1F85958B-1767-4C12-9057-9FA097BEBDD0}" srcOrd="3" destOrd="0" presId="urn:microsoft.com/office/officeart/2005/8/layout/pyramid2"/>
    <dgm:cxn modelId="{433D9E54-7493-4966-BEDF-6DA54664C7CE}" type="presParOf" srcId="{87FA07D0-5D43-4FB6-858F-02245882ADDA}" destId="{B067A81E-9EA8-42DF-8978-2D021DF02A7C}" srcOrd="4" destOrd="0" presId="urn:microsoft.com/office/officeart/2005/8/layout/pyramid2"/>
    <dgm:cxn modelId="{09363CEB-5527-4727-8D5E-FAEDE2E0E755}" type="presParOf" srcId="{87FA07D0-5D43-4FB6-858F-02245882ADDA}" destId="{537E839D-7CC0-448B-8274-C9ACC32461D8}" srcOrd="5" destOrd="0" presId="urn:microsoft.com/office/officeart/2005/8/layout/pyramid2"/>
    <dgm:cxn modelId="{A28B9E49-11A6-4416-974E-95A62AEFBECE}" type="presParOf" srcId="{87FA07D0-5D43-4FB6-858F-02245882ADDA}" destId="{6E1B60DB-0595-4E03-BE9B-966E9FAF54E0}" srcOrd="6" destOrd="0" presId="urn:microsoft.com/office/officeart/2005/8/layout/pyramid2"/>
    <dgm:cxn modelId="{9F82D79A-153C-4DCB-AD05-029E990414AD}" type="presParOf" srcId="{87FA07D0-5D43-4FB6-858F-02245882ADDA}" destId="{A77D8250-13B2-41AB-A854-7E0ECDE1FA37}" srcOrd="7" destOrd="0" presId="urn:microsoft.com/office/officeart/2005/8/layout/pyramid2"/>
    <dgm:cxn modelId="{3EB5DD0F-D819-42B8-A438-B02E717DDB2A}" type="presParOf" srcId="{87FA07D0-5D43-4FB6-858F-02245882ADDA}" destId="{C06B0E31-A940-4343-ACCF-A20008D73E88}" srcOrd="8" destOrd="0" presId="urn:microsoft.com/office/officeart/2005/8/layout/pyramid2"/>
    <dgm:cxn modelId="{5D216CDE-DAB1-452E-8EAF-7E287CBCB386}" type="presParOf" srcId="{87FA07D0-5D43-4FB6-858F-02245882ADDA}" destId="{5EAA528F-E8D2-4256-B6A5-12DCF7C2615B}"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2ACB4-F376-4510-B75A-83456CAA668F}">
      <dsp:nvSpPr>
        <dsp:cNvPr id="0" name=""/>
        <dsp:cNvSpPr/>
      </dsp:nvSpPr>
      <dsp:spPr>
        <a:xfrm>
          <a:off x="915214" y="0"/>
          <a:ext cx="5411153" cy="5411153"/>
        </a:xfrm>
        <a:prstGeom prst="triangle">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0E99C1-C658-4312-B7FC-3D0A59AC6DDB}">
      <dsp:nvSpPr>
        <dsp:cNvPr id="0" name=""/>
        <dsp:cNvSpPr/>
      </dsp:nvSpPr>
      <dsp:spPr>
        <a:xfrm>
          <a:off x="3620766" y="530213"/>
          <a:ext cx="3517249" cy="76939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Styringsfunktioner</a:t>
          </a:r>
        </a:p>
      </dsp:txBody>
      <dsp:txXfrm>
        <a:off x="3658325" y="567772"/>
        <a:ext cx="3442131" cy="694280"/>
      </dsp:txXfrm>
    </dsp:sp>
    <dsp:sp modelId="{B6DCC566-E64E-4AA5-830B-935E06DDED69}">
      <dsp:nvSpPr>
        <dsp:cNvPr id="0" name=""/>
        <dsp:cNvSpPr/>
      </dsp:nvSpPr>
      <dsp:spPr>
        <a:xfrm>
          <a:off x="3580459" y="1397436"/>
          <a:ext cx="3517249" cy="76939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Sprog </a:t>
          </a:r>
          <a:br>
            <a:rPr lang="da-DK" sz="1400" kern="1200" dirty="0"/>
          </a:br>
          <a:r>
            <a:rPr lang="da-DK" sz="1400" kern="1200" dirty="0"/>
            <a:t>Indlæring og hukommelse </a:t>
          </a:r>
          <a:br>
            <a:rPr lang="da-DK" sz="1400" kern="1200" dirty="0"/>
          </a:br>
          <a:r>
            <a:rPr lang="da-DK" sz="1400" kern="1200" dirty="0"/>
            <a:t>Visuel/rumlig funktion </a:t>
          </a:r>
        </a:p>
      </dsp:txBody>
      <dsp:txXfrm>
        <a:off x="3618018" y="1434995"/>
        <a:ext cx="3442131" cy="694280"/>
      </dsp:txXfrm>
    </dsp:sp>
    <dsp:sp modelId="{B067A81E-9EA8-42DF-8978-2D021DF02A7C}">
      <dsp:nvSpPr>
        <dsp:cNvPr id="0" name=""/>
        <dsp:cNvSpPr/>
      </dsp:nvSpPr>
      <dsp:spPr>
        <a:xfrm>
          <a:off x="3537513" y="2272789"/>
          <a:ext cx="3517249" cy="76939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Tempo – Opmærksomhed – Koncentration</a:t>
          </a:r>
        </a:p>
      </dsp:txBody>
      <dsp:txXfrm>
        <a:off x="3575072" y="2310348"/>
        <a:ext cx="3442131" cy="694280"/>
      </dsp:txXfrm>
    </dsp:sp>
    <dsp:sp modelId="{6E1B60DB-0595-4E03-BE9B-966E9FAF54E0}">
      <dsp:nvSpPr>
        <dsp:cNvPr id="0" name=""/>
        <dsp:cNvSpPr/>
      </dsp:nvSpPr>
      <dsp:spPr>
        <a:xfrm>
          <a:off x="3537513" y="3138363"/>
          <a:ext cx="3517249" cy="76939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Bearbejdning af sanseindtryk</a:t>
          </a:r>
        </a:p>
      </dsp:txBody>
      <dsp:txXfrm>
        <a:off x="3575072" y="3175922"/>
        <a:ext cx="3442131" cy="694280"/>
      </dsp:txXfrm>
    </dsp:sp>
    <dsp:sp modelId="{C06B0E31-A940-4343-ACCF-A20008D73E88}">
      <dsp:nvSpPr>
        <dsp:cNvPr id="0" name=""/>
        <dsp:cNvSpPr/>
      </dsp:nvSpPr>
      <dsp:spPr>
        <a:xfrm>
          <a:off x="3537513" y="4003936"/>
          <a:ext cx="3517249" cy="76939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Mental energi – Motivation – Vågenhed </a:t>
          </a:r>
        </a:p>
      </dsp:txBody>
      <dsp:txXfrm>
        <a:off x="3575072" y="4041495"/>
        <a:ext cx="3442131" cy="6942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51DA28F-D1CD-4971-8120-229BCD19A7A4}" type="datetimeFigureOut">
              <a:rPr lang="da-DK" smtClean="0"/>
              <a:t>27-02-2019</a:t>
            </a:fld>
            <a:endParaRPr lang="da-DK"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AF11F21-6B60-4C67-91E6-74A2FBA31B78}" type="datetimeFigureOut">
              <a:rPr lang="da-DK" smtClean="0"/>
              <a:t>27-02-2019</a:t>
            </a:fld>
            <a:endParaRPr lang="da-DK"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1</a:t>
            </a:fld>
            <a:endParaRPr lang="da-DK" dirty="0"/>
          </a:p>
        </p:txBody>
      </p:sp>
    </p:spTree>
    <p:extLst>
      <p:ext uri="{BB962C8B-B14F-4D97-AF65-F5344CB8AC3E}">
        <p14:creationId xmlns:p14="http://schemas.microsoft.com/office/powerpoint/2010/main" val="56058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429270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dsholder til diasbillede 1"/>
          <p:cNvSpPr>
            <a:spLocks noGrp="1" noRot="1" noChangeAspect="1" noTextEdit="1"/>
          </p:cNvSpPr>
          <p:nvPr>
            <p:ph type="sldImg"/>
          </p:nvPr>
        </p:nvSpPr>
        <p:spPr>
          <a:xfrm>
            <a:off x="917575" y="744538"/>
            <a:ext cx="4962525" cy="3722687"/>
          </a:xfrm>
          <a:ln/>
        </p:spPr>
      </p:sp>
      <p:sp>
        <p:nvSpPr>
          <p:cNvPr id="84995"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latin typeface="Times New Roman" pitchFamily="18" charset="0"/>
            </a:endParaRPr>
          </a:p>
        </p:txBody>
      </p:sp>
      <p:sp>
        <p:nvSpPr>
          <p:cNvPr id="84996"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8B73C934-D66C-4C6A-967F-0AF4CBB4B8F2}" type="slidenum">
              <a:rPr lang="en-US" altLang="da-DK" sz="1200">
                <a:latin typeface="Times New Roman" pitchFamily="18" charset="0"/>
              </a:rPr>
              <a:pPr/>
              <a:t>12</a:t>
            </a:fld>
            <a:endParaRPr lang="en-US" altLang="da-DK" sz="1200">
              <a:latin typeface="Times New Roman" pitchFamily="18" charset="0"/>
            </a:endParaRPr>
          </a:p>
        </p:txBody>
      </p:sp>
    </p:spTree>
    <p:extLst>
      <p:ext uri="{BB962C8B-B14F-4D97-AF65-F5344CB8AC3E}">
        <p14:creationId xmlns:p14="http://schemas.microsoft.com/office/powerpoint/2010/main" val="3669960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dsholder til diasbillede 1"/>
          <p:cNvSpPr>
            <a:spLocks noGrp="1" noRot="1" noChangeAspect="1" noTextEdit="1"/>
          </p:cNvSpPr>
          <p:nvPr>
            <p:ph type="sldImg"/>
          </p:nvPr>
        </p:nvSpPr>
        <p:spPr>
          <a:xfrm>
            <a:off x="917575" y="744538"/>
            <a:ext cx="4962525" cy="3722687"/>
          </a:xfrm>
          <a:ln/>
        </p:spPr>
      </p:sp>
      <p:sp>
        <p:nvSpPr>
          <p:cNvPr id="88067"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Times New Roman" pitchFamily="18" charset="0"/>
              </a:rPr>
              <a:t>Vigtigt budskab: I tidlig fase er store dele af hjernen fortsat intakt og fungerer</a:t>
            </a:r>
            <a:r>
              <a:rPr lang="da-DK" altLang="da-DK" baseline="0" dirty="0">
                <a:latin typeface="Times New Roman" pitchFamily="18" charset="0"/>
              </a:rPr>
              <a:t> normalt </a:t>
            </a:r>
            <a:endParaRPr lang="da-DK" altLang="da-DK" dirty="0">
              <a:latin typeface="Times New Roman" pitchFamily="18" charset="0"/>
            </a:endParaRPr>
          </a:p>
        </p:txBody>
      </p:sp>
      <p:sp>
        <p:nvSpPr>
          <p:cNvPr id="88068"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31446AC-0D4C-4EDB-8C18-4888B59BF4B4}" type="slidenum">
              <a:rPr lang="en-US" altLang="da-DK" sz="1200">
                <a:latin typeface="Times New Roman" pitchFamily="18" charset="0"/>
              </a:rPr>
              <a:pPr/>
              <a:t>13</a:t>
            </a:fld>
            <a:endParaRPr lang="en-US" altLang="da-DK" sz="1200">
              <a:latin typeface="Times New Roman" pitchFamily="18" charset="0"/>
            </a:endParaRPr>
          </a:p>
        </p:txBody>
      </p:sp>
    </p:spTree>
    <p:extLst>
      <p:ext uri="{BB962C8B-B14F-4D97-AF65-F5344CB8AC3E}">
        <p14:creationId xmlns:p14="http://schemas.microsoft.com/office/powerpoint/2010/main" val="2216663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dsholder til diasbillede 1"/>
          <p:cNvSpPr>
            <a:spLocks noGrp="1" noRot="1" noChangeAspect="1" noTextEdit="1"/>
          </p:cNvSpPr>
          <p:nvPr>
            <p:ph type="sldImg"/>
          </p:nvPr>
        </p:nvSpPr>
        <p:spPr>
          <a:xfrm>
            <a:off x="917575" y="744538"/>
            <a:ext cx="4962525" cy="3722687"/>
          </a:xfrm>
          <a:ln/>
        </p:spPr>
      </p:sp>
      <p:sp>
        <p:nvSpPr>
          <p:cNvPr id="90115"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Times New Roman" pitchFamily="18" charset="0"/>
              </a:rPr>
              <a:t>Også i moderat fase fungerer</a:t>
            </a:r>
            <a:r>
              <a:rPr lang="da-DK" altLang="da-DK" baseline="0" dirty="0">
                <a:latin typeface="Times New Roman" pitchFamily="18" charset="0"/>
              </a:rPr>
              <a:t> dele af hjernen fortsat normalt fx motorik, kreative evner, læseevne, musiske evner  </a:t>
            </a:r>
            <a:endParaRPr lang="da-DK" altLang="da-DK" dirty="0">
              <a:latin typeface="Times New Roman" pitchFamily="18" charset="0"/>
            </a:endParaRPr>
          </a:p>
        </p:txBody>
      </p:sp>
      <p:sp>
        <p:nvSpPr>
          <p:cNvPr id="90116"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79A99578-FC98-4903-A514-C942BA6EA795}" type="slidenum">
              <a:rPr lang="en-US" altLang="da-DK" sz="1200">
                <a:latin typeface="Times New Roman" pitchFamily="18" charset="0"/>
              </a:rPr>
              <a:pPr/>
              <a:t>15</a:t>
            </a:fld>
            <a:endParaRPr lang="en-US" altLang="da-DK" sz="1200">
              <a:latin typeface="Times New Roman" pitchFamily="18" charset="0"/>
            </a:endParaRPr>
          </a:p>
        </p:txBody>
      </p:sp>
    </p:spTree>
    <p:extLst>
      <p:ext uri="{BB962C8B-B14F-4D97-AF65-F5344CB8AC3E}">
        <p14:creationId xmlns:p14="http://schemas.microsoft.com/office/powerpoint/2010/main" val="291982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kognitive pyramide” – overblik over hjernens kognitive funktioner</a:t>
            </a:r>
          </a:p>
        </p:txBody>
      </p:sp>
      <p:sp>
        <p:nvSpPr>
          <p:cNvPr id="4" name="Pladsholder til slidenummer 3"/>
          <p:cNvSpPr>
            <a:spLocks noGrp="1"/>
          </p:cNvSpPr>
          <p:nvPr>
            <p:ph type="sldNum" sz="quarter" idx="10"/>
          </p:nvPr>
        </p:nvSpPr>
        <p:spPr/>
        <p:txBody>
          <a:bodyPr/>
          <a:lstStyle/>
          <a:p>
            <a:fld id="{7319EA10-BB89-483D-8E07-457A39A72F8F}" type="slidenum">
              <a:rPr lang="da-DK" smtClean="0"/>
              <a:t>16</a:t>
            </a:fld>
            <a:endParaRPr lang="da-DK" dirty="0"/>
          </a:p>
        </p:txBody>
      </p:sp>
    </p:spTree>
    <p:extLst>
      <p:ext uri="{BB962C8B-B14F-4D97-AF65-F5344CB8AC3E}">
        <p14:creationId xmlns:p14="http://schemas.microsoft.com/office/powerpoint/2010/main" val="192424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400" b="1" dirty="0"/>
              <a:t>Hukommelse: </a:t>
            </a:r>
            <a:r>
              <a:rPr lang="da-DK" sz="1200" dirty="0"/>
              <a:t>Indlæring, lagre ny viden, Genkende, Genkalde</a:t>
            </a:r>
          </a:p>
          <a:p>
            <a:pPr lvl="0"/>
            <a:r>
              <a:rPr lang="da-DK" sz="1400" b="1" dirty="0"/>
              <a:t>Sprog: </a:t>
            </a:r>
            <a:r>
              <a:rPr lang="da-DK" sz="1200" dirty="0"/>
              <a:t>Sprogforståelse, Formulering, Benævnelse, Læse og skrive</a:t>
            </a:r>
          </a:p>
          <a:p>
            <a:pPr lvl="0"/>
            <a:r>
              <a:rPr lang="da-DK" sz="1400" b="1" dirty="0" err="1"/>
              <a:t>Gnose</a:t>
            </a:r>
            <a:r>
              <a:rPr lang="da-DK" sz="1400" b="1" dirty="0"/>
              <a:t>: Sanseindtryk </a:t>
            </a:r>
            <a:r>
              <a:rPr lang="da-DK" sz="1200" dirty="0"/>
              <a:t>Opfatte, tyde og forstå sanseindtryk, Genkende steder, ting  og ansigter</a:t>
            </a:r>
          </a:p>
          <a:p>
            <a:pPr lvl="0">
              <a:lnSpc>
                <a:spcPct val="100000"/>
              </a:lnSpc>
            </a:pPr>
            <a:r>
              <a:rPr lang="da-DK" sz="1400" b="1" dirty="0"/>
              <a:t>Frontale funktioner: Overblik </a:t>
            </a:r>
            <a:r>
              <a:rPr lang="da-DK" sz="1200" dirty="0"/>
              <a:t>Initiativ, planlægning, dømmekraft, problemløsning, sociale færdigheder</a:t>
            </a:r>
          </a:p>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17</a:t>
            </a:fld>
            <a:endParaRPr lang="da-DK" dirty="0"/>
          </a:p>
        </p:txBody>
      </p:sp>
    </p:spTree>
    <p:extLst>
      <p:ext uri="{BB962C8B-B14F-4D97-AF65-F5344CB8AC3E}">
        <p14:creationId xmlns:p14="http://schemas.microsoft.com/office/powerpoint/2010/main" val="262765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19</a:t>
            </a:fld>
            <a:endParaRPr lang="da-DK" dirty="0"/>
          </a:p>
        </p:txBody>
      </p:sp>
    </p:spTree>
    <p:extLst>
      <p:ext uri="{BB962C8B-B14F-4D97-AF65-F5344CB8AC3E}">
        <p14:creationId xmlns:p14="http://schemas.microsoft.com/office/powerpoint/2010/main" val="107168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iasbillede 1"/>
          <p:cNvSpPr>
            <a:spLocks noGrp="1" noRot="1" noChangeAspect="1" noTextEdit="1"/>
          </p:cNvSpPr>
          <p:nvPr>
            <p:ph type="sldImg"/>
          </p:nvPr>
        </p:nvSpPr>
        <p:spPr>
          <a:ln/>
        </p:spPr>
      </p:sp>
      <p:sp>
        <p:nvSpPr>
          <p:cNvPr id="36867"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charset="-128"/>
              </a:defRPr>
            </a:lvl1pPr>
            <a:lvl2pPr marL="742950" indent="-285750" eaLnBrk="0" hangingPunct="0">
              <a:spcBef>
                <a:spcPct val="30000"/>
              </a:spcBef>
              <a:defRPr sz="1200">
                <a:solidFill>
                  <a:schemeClr val="tx1"/>
                </a:solidFill>
                <a:latin typeface="Times New Roman" pitchFamily="18" charset="0"/>
                <a:ea typeface="ＭＳ Ｐゴシック" charset="-128"/>
              </a:defRPr>
            </a:lvl2pPr>
            <a:lvl3pPr marL="1143000" indent="-228600" eaLnBrk="0" hangingPunct="0">
              <a:spcBef>
                <a:spcPct val="30000"/>
              </a:spcBef>
              <a:defRPr sz="1200">
                <a:solidFill>
                  <a:schemeClr val="tx1"/>
                </a:solidFill>
                <a:latin typeface="Times New Roman" pitchFamily="18" charset="0"/>
                <a:ea typeface="ＭＳ Ｐゴシック" charset="-128"/>
              </a:defRPr>
            </a:lvl3pPr>
            <a:lvl4pPr marL="1600200" indent="-228600" eaLnBrk="0" hangingPunct="0">
              <a:spcBef>
                <a:spcPct val="30000"/>
              </a:spcBef>
              <a:defRPr sz="1200">
                <a:solidFill>
                  <a:schemeClr val="tx1"/>
                </a:solidFill>
                <a:latin typeface="Times New Roman" pitchFamily="18" charset="0"/>
                <a:ea typeface="ＭＳ Ｐゴシック" charset="-128"/>
              </a:defRPr>
            </a:lvl4pPr>
            <a:lvl5pPr marL="2057400" indent="-228600" eaLnBrk="0" hangingPunct="0">
              <a:spcBef>
                <a:spcPct val="30000"/>
              </a:spcBef>
              <a:defRPr sz="1200">
                <a:solidFill>
                  <a:schemeClr val="tx1"/>
                </a:solidFill>
                <a:latin typeface="Times New Roman" pitchFamily="18"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9pPr>
          </a:lstStyle>
          <a:p>
            <a:pPr>
              <a:spcBef>
                <a:spcPct val="0"/>
              </a:spcBef>
            </a:pPr>
            <a:fld id="{859352B0-EBE3-42D4-9EC5-4BD1EC08D5DD}" type="slidenum">
              <a:rPr lang="da-DK" altLang="da-DK" smtClean="0">
                <a:latin typeface="Arial" charset="0"/>
              </a:rPr>
              <a:pPr>
                <a:spcBef>
                  <a:spcPct val="0"/>
                </a:spcBef>
              </a:pPr>
              <a:t>20</a:t>
            </a:fld>
            <a:endParaRPr lang="da-DK" altLang="da-DK">
              <a:latin typeface="Arial" charset="0"/>
            </a:endParaRPr>
          </a:p>
        </p:txBody>
      </p:sp>
      <p:sp>
        <p:nvSpPr>
          <p:cNvPr id="36868" name="Pladsholder til not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Times New Roman" pitchFamily="18" charset="0"/>
                <a:ea typeface="ＭＳ Ｐゴシック" charset="-128"/>
              </a:rPr>
              <a:t>Mennesket er vigtigere end diagnosen</a:t>
            </a:r>
          </a:p>
          <a:p>
            <a:r>
              <a:rPr lang="da-DK" altLang="da-DK" dirty="0">
                <a:latin typeface="Times New Roman" pitchFamily="18" charset="0"/>
                <a:ea typeface="ＭＳ Ｐゴシック" charset="-128"/>
              </a:rPr>
              <a:t>Men viden om diagnosen og funktionsniveauet er vigtig viden for at kunne møde mennesket.</a:t>
            </a:r>
          </a:p>
          <a:p>
            <a:endParaRPr lang="da-DK" altLang="da-DK" dirty="0">
              <a:latin typeface="Arial" charset="0"/>
              <a:ea typeface="ＭＳ Ｐゴシック" charset="-128"/>
            </a:endParaRPr>
          </a:p>
          <a:p>
            <a:r>
              <a:rPr lang="da-DK" altLang="da-DK" dirty="0">
                <a:latin typeface="Arial" charset="0"/>
                <a:ea typeface="ＭＳ Ｐゴシック" charset="-128"/>
              </a:rPr>
              <a:t>Det er vigtigt, vi kender den bagvedliggende sygdom, så vi kan udvise</a:t>
            </a:r>
            <a:r>
              <a:rPr lang="da-DK" altLang="da-DK" baseline="0" dirty="0">
                <a:latin typeface="Arial" charset="0"/>
                <a:ea typeface="ＭＳ Ｐゴシック" charset="-128"/>
              </a:rPr>
              <a:t> forståelse og relevant støtte </a:t>
            </a:r>
            <a:r>
              <a:rPr lang="da-DK" altLang="da-DK" dirty="0">
                <a:latin typeface="Arial" charset="0"/>
                <a:ea typeface="ＭＳ Ｐゴシック" charset="-128"/>
              </a:rPr>
              <a:t>.</a:t>
            </a:r>
          </a:p>
          <a:p>
            <a:r>
              <a:rPr lang="da-DK" altLang="da-DK" dirty="0">
                <a:latin typeface="Arial" charset="0"/>
                <a:ea typeface="ＭＳ Ｐゴシック" charset="-128"/>
              </a:rPr>
              <a:t>Men det er ikke sygdommen,</a:t>
            </a:r>
            <a:r>
              <a:rPr lang="da-DK" altLang="da-DK" baseline="0" dirty="0">
                <a:latin typeface="Arial" charset="0"/>
                <a:ea typeface="ＭＳ Ｐゴシック" charset="-128"/>
              </a:rPr>
              <a:t> </a:t>
            </a:r>
            <a:r>
              <a:rPr lang="da-DK" altLang="da-DK" dirty="0">
                <a:latin typeface="Arial" charset="0"/>
                <a:ea typeface="ＭＳ Ｐゴシック" charset="-128"/>
              </a:rPr>
              <a:t>der er i fokus, når vi er sammen.</a:t>
            </a:r>
          </a:p>
          <a:p>
            <a:endParaRPr lang="da-DK" altLang="da-DK" dirty="0">
              <a:latin typeface="Times New Roman" pitchFamily="18" charset="0"/>
              <a:ea typeface="ＭＳ Ｐゴシック" charset="-128"/>
            </a:endParaRPr>
          </a:p>
        </p:txBody>
      </p:sp>
    </p:spTree>
    <p:extLst>
      <p:ext uri="{BB962C8B-B14F-4D97-AF65-F5344CB8AC3E}">
        <p14:creationId xmlns:p14="http://schemas.microsoft.com/office/powerpoint/2010/main" val="2641537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latin typeface="Times New Roman" pitchFamily="18" charset="0"/>
              </a:rPr>
              <a:t>Blodpropper(mange små), forsnævringer, sygdom i hvid substans, </a:t>
            </a:r>
            <a:r>
              <a:rPr lang="da-DK" altLang="da-DK" dirty="0" err="1">
                <a:latin typeface="Times New Roman" pitchFamily="18" charset="0"/>
              </a:rPr>
              <a:t>småkarssygdom</a:t>
            </a:r>
            <a:r>
              <a:rPr lang="da-DK" altLang="da-DK" dirty="0">
                <a:latin typeface="Times New Roman" pitchFamily="18" charset="0"/>
              </a:rPr>
              <a:t> (årsag er ofte langvarigt forhøjet BT, rygning og diabetes).</a:t>
            </a:r>
          </a:p>
          <a:p>
            <a:r>
              <a:rPr lang="da-DK" altLang="da-DK" dirty="0">
                <a:latin typeface="Times New Roman" pitchFamily="18" charset="0"/>
              </a:rPr>
              <a:t>Forklar forskelle!</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21</a:t>
            </a:fld>
            <a:endParaRPr lang="da-DK" dirty="0"/>
          </a:p>
        </p:txBody>
      </p:sp>
    </p:spTree>
    <p:extLst>
      <p:ext uri="{BB962C8B-B14F-4D97-AF65-F5344CB8AC3E}">
        <p14:creationId xmlns:p14="http://schemas.microsoft.com/office/powerpoint/2010/main" val="4123160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22</a:t>
            </a:fld>
            <a:endParaRPr lang="da-DK" dirty="0"/>
          </a:p>
        </p:txBody>
      </p:sp>
    </p:spTree>
    <p:extLst>
      <p:ext uri="{BB962C8B-B14F-4D97-AF65-F5344CB8AC3E}">
        <p14:creationId xmlns:p14="http://schemas.microsoft.com/office/powerpoint/2010/main" val="428235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dirty="0">
                <a:latin typeface="Times New Roman" pitchFamily="18" charset="0"/>
              </a:rPr>
              <a:t>Nogle symptomer ligner Alzheimer andre vaskulær demens.</a:t>
            </a:r>
          </a:p>
          <a:p>
            <a:pPr marL="0" marR="0" indent="0" algn="l" defTabSz="914400" rtl="0" eaLnBrk="1" fontAlgn="auto" latinLnBrk="0" hangingPunct="1">
              <a:lnSpc>
                <a:spcPct val="100000"/>
              </a:lnSpc>
              <a:spcBef>
                <a:spcPts val="0"/>
              </a:spcBef>
              <a:spcAft>
                <a:spcPts val="0"/>
              </a:spcAft>
              <a:buClrTx/>
              <a:buSzTx/>
              <a:buFontTx/>
              <a:buNone/>
              <a:tabLst/>
              <a:defRPr/>
            </a:pPr>
            <a:endParaRPr lang="da-DK" altLang="da-DK"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b="1" dirty="0">
                <a:latin typeface="Times New Roman" pitchFamily="18" charset="0"/>
              </a:rPr>
              <a:t>Forklar: </a:t>
            </a:r>
            <a:r>
              <a:rPr lang="da-DK" altLang="da-DK" dirty="0"/>
              <a:t>bearbejde synsindtryk, at opfatte form på genstande og lokalisere dem, hvad kan det medføre.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Forklar synshallucinationer og giv eksempler på hvad det kan være, at det ofte er ufarlige og ikke skræmmende.</a:t>
            </a:r>
          </a:p>
          <a:p>
            <a:endParaRPr lang="da-DK" dirty="0"/>
          </a:p>
          <a:p>
            <a:r>
              <a:rPr lang="da-DK" dirty="0"/>
              <a:t>Har i tidligt stadie ofte en intakt hukommelse. Ændringer opfattes derfor sjældent som værende tegn på demens. </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b="1" dirty="0"/>
            </a:br>
            <a:r>
              <a:rPr lang="da-DK" b="1" dirty="0"/>
              <a:t>OBS: </a:t>
            </a:r>
            <a:r>
              <a:rPr lang="da-DK" dirty="0"/>
              <a:t>Personer Lewy body demens tåler </a:t>
            </a:r>
            <a:r>
              <a:rPr lang="da-DK" b="1" dirty="0"/>
              <a:t>antipsykotisk medicin </a:t>
            </a:r>
            <a:r>
              <a:rPr lang="da-DK" dirty="0"/>
              <a:t>meget dårligt – medicinen forværrer symptomerne. </a:t>
            </a:r>
          </a:p>
          <a:p>
            <a:endParaRPr lang="da-DK" dirty="0"/>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23</a:t>
            </a:fld>
            <a:endParaRPr lang="da-DK" dirty="0"/>
          </a:p>
        </p:txBody>
      </p:sp>
    </p:spTree>
    <p:extLst>
      <p:ext uri="{BB962C8B-B14F-4D97-AF65-F5344CB8AC3E}">
        <p14:creationId xmlns:p14="http://schemas.microsoft.com/office/powerpoint/2010/main" val="3363417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latin typeface="Times New Roman" pitchFamily="18" charset="0"/>
              </a:rPr>
              <a:t>Fortæl om sproglige varianter, hvis det er relevant. Semantisk demens - mister gradvis viden om sprog og begreber eller evnen til at tale og skrive, PPA ,PNFA, men forstår stadig sproget. </a:t>
            </a:r>
          </a:p>
          <a:p>
            <a:r>
              <a:rPr lang="da-DK" altLang="da-DK" dirty="0">
                <a:latin typeface="Times New Roman" pitchFamily="18" charset="0"/>
              </a:rPr>
              <a:t>Passiv/inaktiv variant.</a:t>
            </a:r>
          </a:p>
          <a:p>
            <a:endParaRPr lang="da-DK" dirty="0"/>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24</a:t>
            </a:fld>
            <a:endParaRPr lang="da-DK" dirty="0"/>
          </a:p>
        </p:txBody>
      </p:sp>
    </p:spTree>
    <p:extLst>
      <p:ext uri="{BB962C8B-B14F-4D97-AF65-F5344CB8AC3E}">
        <p14:creationId xmlns:p14="http://schemas.microsoft.com/office/powerpoint/2010/main" val="948122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Indledning:</a:t>
            </a:r>
            <a:r>
              <a:rPr lang="da-DK" baseline="0" dirty="0"/>
              <a:t> </a:t>
            </a:r>
            <a:r>
              <a:rPr lang="da-DK" dirty="0"/>
              <a:t>Noget om de</a:t>
            </a:r>
            <a:r>
              <a:rPr lang="da-DK" baseline="0" dirty="0"/>
              <a:t> særlige risikofaktorer, der følger af demens: </a:t>
            </a:r>
          </a:p>
          <a:p>
            <a:r>
              <a:rPr lang="da-DK" sz="1200" b="0" i="0" kern="1200" dirty="0">
                <a:solidFill>
                  <a:schemeClr val="tx1"/>
                </a:solidFill>
                <a:effectLst/>
                <a:latin typeface="+mn-lt"/>
                <a:ea typeface="+mn-ea"/>
                <a:cs typeface="+mn-cs"/>
              </a:rPr>
              <a:t>Det er vigtigt at passe på sig selv og sit helbred – også når man har en demenssygdom. Sund livsstil standser ikke demenssygdommen, men meget tyder på, at det kan forsinke udviklingen. Et godt helbred bidrager til velvære og livskvalitet og forebygger mange skavanker og sygdomme.</a:t>
            </a:r>
            <a:endParaRPr lang="da-DK" dirty="0"/>
          </a:p>
          <a:p>
            <a:endParaRPr lang="da-DK" dirty="0"/>
          </a:p>
          <a:p>
            <a:r>
              <a:rPr lang="da-DK" dirty="0"/>
              <a:t>De</a:t>
            </a:r>
            <a:r>
              <a:rPr lang="da-DK" baseline="0" dirty="0"/>
              <a:t> 3 </a:t>
            </a:r>
            <a:r>
              <a:rPr lang="da-DK" dirty="0"/>
              <a:t>punkter ”fysisk aktivitet, motion, kost</a:t>
            </a:r>
            <a:r>
              <a:rPr lang="da-DK" baseline="0" dirty="0"/>
              <a:t> &amp; ernæring, samt søvn”</a:t>
            </a:r>
            <a:r>
              <a:rPr lang="da-DK" dirty="0"/>
              <a:t> uddybes på de flg. slides</a:t>
            </a:r>
          </a:p>
          <a:p>
            <a:endParaRPr lang="da-DK" dirty="0"/>
          </a:p>
          <a:p>
            <a:r>
              <a:rPr lang="da-DK" sz="1200" b="1" i="0" kern="1200" dirty="0">
                <a:solidFill>
                  <a:schemeClr val="tx1"/>
                </a:solidFill>
                <a:effectLst/>
                <a:latin typeface="+mn-lt"/>
                <a:ea typeface="+mn-ea"/>
                <a:cs typeface="+mn-cs"/>
              </a:rPr>
              <a:t>Disse uddybes evt. i kort form: </a:t>
            </a:r>
          </a:p>
          <a:p>
            <a:r>
              <a:rPr lang="da-DK" sz="1200" b="1" i="0" kern="1200" dirty="0">
                <a:solidFill>
                  <a:schemeClr val="tx1"/>
                </a:solidFill>
                <a:effectLst/>
                <a:latin typeface="+mn-lt"/>
                <a:ea typeface="+mn-ea"/>
                <a:cs typeface="+mn-cs"/>
              </a:rPr>
              <a:t>Alkohol</a:t>
            </a:r>
          </a:p>
          <a:p>
            <a:r>
              <a:rPr lang="da-DK" sz="1200" b="0" i="0" kern="1200" dirty="0">
                <a:solidFill>
                  <a:schemeClr val="tx1"/>
                </a:solidFill>
                <a:effectLst/>
                <a:latin typeface="+mn-lt"/>
                <a:ea typeface="+mn-ea"/>
                <a:cs typeface="+mn-cs"/>
              </a:rPr>
              <a:t>En genstand om dagen – fx en øl eller et glas vin – er normalt ikke usundt, men pas på alligevel. Nogle personer med demens bliver lettere påvirket af alkohol end normalt. Endvidere kan visse typer lægemidler forstærke virkningen af alkohol. Tal med lægen om det.</a:t>
            </a:r>
          </a:p>
          <a:p>
            <a:r>
              <a:rPr lang="da-DK" sz="1200" b="0" i="0" kern="1200" dirty="0">
                <a:solidFill>
                  <a:schemeClr val="tx1"/>
                </a:solidFill>
                <a:effectLst/>
                <a:latin typeface="+mn-lt"/>
                <a:ea typeface="+mn-ea"/>
                <a:cs typeface="+mn-cs"/>
              </a:rPr>
              <a:t>Det kan også være svært at styre forbruget, hvis man har svært ved at huske. Man skulle nødig drikke flere genstande dagligt i den tro, at man kun har drukket én.</a:t>
            </a:r>
          </a:p>
          <a:p>
            <a:r>
              <a:rPr lang="da-DK" sz="1200" b="1" i="0" kern="1200" dirty="0">
                <a:solidFill>
                  <a:schemeClr val="tx1"/>
                </a:solidFill>
                <a:effectLst/>
                <a:latin typeface="+mn-lt"/>
                <a:ea typeface="+mn-ea"/>
                <a:cs typeface="+mn-cs"/>
              </a:rPr>
              <a:t>Rygning</a:t>
            </a:r>
          </a:p>
          <a:p>
            <a:r>
              <a:rPr lang="da-DK" sz="1200" b="0" i="0" kern="1200" dirty="0">
                <a:solidFill>
                  <a:schemeClr val="tx1"/>
                </a:solidFill>
                <a:effectLst/>
                <a:latin typeface="+mn-lt"/>
                <a:ea typeface="+mn-ea"/>
                <a:cs typeface="+mn-cs"/>
              </a:rPr>
              <a:t>Tidligere troede nogle forskere, at rygning beskyttede mod demens, men i dag ved vi, at rygning øger risikoen for demens.</a:t>
            </a:r>
          </a:p>
          <a:p>
            <a:r>
              <a:rPr lang="da-DK" sz="1200" b="0" i="0" kern="1200" dirty="0">
                <a:solidFill>
                  <a:schemeClr val="tx1"/>
                </a:solidFill>
                <a:effectLst/>
                <a:latin typeface="+mn-lt"/>
                <a:ea typeface="+mn-ea"/>
                <a:cs typeface="+mn-cs"/>
              </a:rPr>
              <a:t>Det er aldrig for sent at holde op med at ryge – omend det kan være svært. Hvis det ikke lykkes, kan nikotin-tyggegummi eller lignende være en mulighed, så man i det mindste slipper for de skadelige stoffer i tobaksrøgen.</a:t>
            </a:r>
          </a:p>
          <a:p>
            <a:r>
              <a:rPr lang="da-DK" sz="1200" b="0" i="0" kern="1200" dirty="0">
                <a:solidFill>
                  <a:schemeClr val="tx1"/>
                </a:solidFill>
                <a:effectLst/>
                <a:latin typeface="+mn-lt"/>
                <a:ea typeface="+mn-ea"/>
                <a:cs typeface="+mn-cs"/>
              </a:rPr>
              <a:t>Hvis en person med demens ryger, bør man være opmærksom på, at tændte cigaretter kan blive glemt forskellige steder i boligen eller i sengen. Man kan forebygge brand ved at:</a:t>
            </a:r>
          </a:p>
          <a:p>
            <a:r>
              <a:rPr lang="da-DK" sz="1200" b="0" i="0" kern="1200" dirty="0">
                <a:solidFill>
                  <a:schemeClr val="tx1"/>
                </a:solidFill>
                <a:effectLst/>
                <a:latin typeface="+mn-lt"/>
                <a:ea typeface="+mn-ea"/>
                <a:cs typeface="+mn-cs"/>
              </a:rPr>
              <a:t>Sørge for at der er røgalarmer i huset.</a:t>
            </a:r>
          </a:p>
          <a:p>
            <a:r>
              <a:rPr lang="da-DK" sz="1200" b="0" i="0" kern="1200" dirty="0">
                <a:solidFill>
                  <a:schemeClr val="tx1"/>
                </a:solidFill>
                <a:effectLst/>
                <a:latin typeface="+mn-lt"/>
                <a:ea typeface="+mn-ea"/>
                <a:cs typeface="+mn-cs"/>
              </a:rPr>
              <a:t>Anskaffe et rygeforklæde.</a:t>
            </a:r>
          </a:p>
          <a:p>
            <a:r>
              <a:rPr lang="da-DK" sz="1200" b="0" i="0" kern="1200" dirty="0">
                <a:solidFill>
                  <a:schemeClr val="tx1"/>
                </a:solidFill>
                <a:effectLst/>
                <a:latin typeface="+mn-lt"/>
                <a:ea typeface="+mn-ea"/>
                <a:cs typeface="+mn-cs"/>
              </a:rPr>
              <a:t>Have brandsikre materialer i boligen.</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26</a:t>
            </a:fld>
            <a:endParaRPr lang="da-DK" dirty="0"/>
          </a:p>
        </p:txBody>
      </p:sp>
    </p:spTree>
    <p:extLst>
      <p:ext uri="{BB962C8B-B14F-4D97-AF65-F5344CB8AC3E}">
        <p14:creationId xmlns:p14="http://schemas.microsoft.com/office/powerpoint/2010/main" val="2920640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dirty="0">
                <a:latin typeface="Times New Roman" pitchFamily="18" charset="0"/>
              </a:rPr>
              <a:t>Uddyb gerne, at Alzheimers sygdom og Levy Body demens (hvis relevant i gruppen) kan behandles. Desværre ingen behandling til FTD. </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28</a:t>
            </a:fld>
            <a:endParaRPr lang="da-DK" dirty="0"/>
          </a:p>
        </p:txBody>
      </p:sp>
    </p:spTree>
    <p:extLst>
      <p:ext uri="{BB962C8B-B14F-4D97-AF65-F5344CB8AC3E}">
        <p14:creationId xmlns:p14="http://schemas.microsoft.com/office/powerpoint/2010/main" val="824119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29</a:t>
            </a:fld>
            <a:endParaRPr lang="da-DK" dirty="0"/>
          </a:p>
        </p:txBody>
      </p:sp>
    </p:spTree>
    <p:extLst>
      <p:ext uri="{BB962C8B-B14F-4D97-AF65-F5344CB8AC3E}">
        <p14:creationId xmlns:p14="http://schemas.microsoft.com/office/powerpoint/2010/main" val="2546052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30</a:t>
            </a:fld>
            <a:endParaRPr lang="da-DK" dirty="0"/>
          </a:p>
        </p:txBody>
      </p:sp>
    </p:spTree>
    <p:extLst>
      <p:ext uri="{BB962C8B-B14F-4D97-AF65-F5344CB8AC3E}">
        <p14:creationId xmlns:p14="http://schemas.microsoft.com/office/powerpoint/2010/main" val="3456124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Redegør for de lokale aftaler- hvordan foregår det her i vores område? </a:t>
            </a:r>
          </a:p>
          <a:p>
            <a:endParaRPr lang="da-DK" dirty="0"/>
          </a:p>
          <a:p>
            <a:r>
              <a:rPr lang="da-DK" dirty="0"/>
              <a:t>Betone</a:t>
            </a:r>
            <a:r>
              <a:rPr lang="da-DK" baseline="0" dirty="0"/>
              <a:t> at patient og pårørende selv er ansvarlig for at henvende sig til egen læge. At en fast aftale kan være svær at gennemføre. </a:t>
            </a:r>
          </a:p>
          <a:p>
            <a:endParaRPr lang="da-DK" baseline="0" dirty="0"/>
          </a:p>
          <a:p>
            <a:r>
              <a:rPr lang="da-DK" baseline="0" dirty="0"/>
              <a:t>De fleste hukommelsesklinikker afslutter pt. Efter 6 mdr. til 1 år. Herefter er det egen læge der skal genhenvise ved behov. </a:t>
            </a:r>
          </a:p>
          <a:p>
            <a:endParaRPr lang="da-DK" baseline="0" dirty="0"/>
          </a:p>
          <a:p>
            <a:r>
              <a:rPr lang="da-DK" baseline="0" dirty="0"/>
              <a:t>OBS! Personer med let til moderat demens/DU, kan have behov for støtte og hjælp til  indtage medicin og til at komme til kontrol og opfølgning hos din lægen/ håndtere behandling af såvel demens og andre kroniske lidelser.</a:t>
            </a:r>
          </a:p>
          <a:p>
            <a:r>
              <a:rPr lang="da-DK" baseline="0" dirty="0"/>
              <a:t>Risiko for at virkning af </a:t>
            </a:r>
            <a:r>
              <a:rPr lang="da-DK" baseline="0" dirty="0" err="1"/>
              <a:t>med.beh</a:t>
            </a:r>
            <a:r>
              <a:rPr lang="da-DK" baseline="0" dirty="0"/>
              <a:t>. udebliver , eller fejlbehandling og unødige bivirkninger/symptomer, der kan forværre såvel demens og den kroniske sygdom </a:t>
            </a:r>
          </a:p>
          <a:p>
            <a:r>
              <a:rPr lang="da-DK" baseline="0" dirty="0"/>
              <a:t>Dermed er der også risiko for unødig indlæggelse. </a:t>
            </a:r>
          </a:p>
          <a:p>
            <a:endParaRPr lang="da-DK" baseline="0" dirty="0"/>
          </a:p>
        </p:txBody>
      </p:sp>
      <p:sp>
        <p:nvSpPr>
          <p:cNvPr id="4" name="Pladsholder til diasnummer 3"/>
          <p:cNvSpPr>
            <a:spLocks noGrp="1"/>
          </p:cNvSpPr>
          <p:nvPr>
            <p:ph type="sldNum" sz="quarter" idx="10"/>
          </p:nvPr>
        </p:nvSpPr>
        <p:spPr/>
        <p:txBody>
          <a:bodyPr/>
          <a:lstStyle/>
          <a:p>
            <a:fld id="{35520022-6A79-4BB6-8593-30B94DA9E257}" type="slidenum">
              <a:rPr lang="da-DK" smtClean="0"/>
              <a:t>31</a:t>
            </a:fld>
            <a:endParaRPr lang="da-DK"/>
          </a:p>
        </p:txBody>
      </p:sp>
    </p:spTree>
    <p:extLst>
      <p:ext uri="{BB962C8B-B14F-4D97-AF65-F5344CB8AC3E}">
        <p14:creationId xmlns:p14="http://schemas.microsoft.com/office/powerpoint/2010/main" val="730599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32</a:t>
            </a:fld>
            <a:endParaRPr lang="da-DK" dirty="0"/>
          </a:p>
        </p:txBody>
      </p:sp>
    </p:spTree>
    <p:extLst>
      <p:ext uri="{BB962C8B-B14F-4D97-AF65-F5344CB8AC3E}">
        <p14:creationId xmlns:p14="http://schemas.microsoft.com/office/powerpoint/2010/main" val="58831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3</a:t>
            </a:fld>
            <a:endParaRPr lang="da-DK" dirty="0"/>
          </a:p>
        </p:txBody>
      </p:sp>
    </p:spTree>
    <p:extLst>
      <p:ext uri="{BB962C8B-B14F-4D97-AF65-F5344CB8AC3E}">
        <p14:creationId xmlns:p14="http://schemas.microsoft.com/office/powerpoint/2010/main" val="31464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dirty="0">
                <a:latin typeface="Times New Roman" pitchFamily="18" charset="0"/>
              </a:rPr>
              <a:t>Motion og BDNF, udfordre hjernen, social interaktion.</a:t>
            </a:r>
          </a:p>
        </p:txBody>
      </p:sp>
      <p:sp>
        <p:nvSpPr>
          <p:cNvPr id="4" name="Pladsholder til diasnummer 3"/>
          <p:cNvSpPr>
            <a:spLocks noGrp="1"/>
          </p:cNvSpPr>
          <p:nvPr>
            <p:ph type="sldNum" sz="quarter" idx="10"/>
          </p:nvPr>
        </p:nvSpPr>
        <p:spPr/>
        <p:txBody>
          <a:bodyPr/>
          <a:lstStyle/>
          <a:p>
            <a:fld id="{7319EA10-BB89-483D-8E07-457A39A72F8F}" type="slidenum">
              <a:rPr lang="da-DK" smtClean="0"/>
              <a:t>4</a:t>
            </a:fld>
            <a:endParaRPr lang="da-DK" dirty="0"/>
          </a:p>
        </p:txBody>
      </p:sp>
    </p:spTree>
    <p:extLst>
      <p:ext uri="{BB962C8B-B14F-4D97-AF65-F5344CB8AC3E}">
        <p14:creationId xmlns:p14="http://schemas.microsoft.com/office/powerpoint/2010/main" val="278549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393234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6</a:t>
            </a:fld>
            <a:endParaRPr lang="da-DK" dirty="0"/>
          </a:p>
        </p:txBody>
      </p:sp>
    </p:spTree>
    <p:extLst>
      <p:ext uri="{BB962C8B-B14F-4D97-AF65-F5344CB8AC3E}">
        <p14:creationId xmlns:p14="http://schemas.microsoft.com/office/powerpoint/2010/main" val="50962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392495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8</a:t>
            </a:fld>
            <a:endParaRPr lang="da-DK" dirty="0"/>
          </a:p>
        </p:txBody>
      </p:sp>
    </p:spTree>
    <p:extLst>
      <p:ext uri="{BB962C8B-B14F-4D97-AF65-F5344CB8AC3E}">
        <p14:creationId xmlns:p14="http://schemas.microsoft.com/office/powerpoint/2010/main" val="1337821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10</a:t>
            </a:fld>
            <a:endParaRPr lang="da-DK" dirty="0"/>
          </a:p>
        </p:txBody>
      </p:sp>
    </p:spTree>
    <p:extLst>
      <p:ext uri="{BB962C8B-B14F-4D97-AF65-F5344CB8AC3E}">
        <p14:creationId xmlns:p14="http://schemas.microsoft.com/office/powerpoint/2010/main" val="53162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ktangel 4"/>
          <p:cNvSpPr/>
          <p:nvPr userDrawn="1"/>
        </p:nvSpPr>
        <p:spPr>
          <a:xfrm>
            <a:off x="0" y="0"/>
            <a:ext cx="9144000" cy="5868297"/>
          </a:xfrm>
          <a:prstGeom prst="rect">
            <a:avLst/>
          </a:prstGeom>
          <a:solidFill>
            <a:srgbClr val="437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ctrTitle"/>
          </p:nvPr>
        </p:nvSpPr>
        <p:spPr>
          <a:xfrm>
            <a:off x="685800" y="1122363"/>
            <a:ext cx="7772400" cy="1884551"/>
          </a:xfrm>
        </p:spPr>
        <p:txBody>
          <a:bodyPr anchor="t" anchorCtr="0">
            <a:normAutofit/>
          </a:bodyPr>
          <a:lstStyle>
            <a:lvl1pPr algn="ctr">
              <a:defRPr sz="4800"/>
            </a:lvl1p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Subtitle 2"/>
          <p:cNvSpPr>
            <a:spLocks noGrp="1"/>
          </p:cNvSpPr>
          <p:nvPr>
            <p:ph type="subTitle" idx="1"/>
          </p:nvPr>
        </p:nvSpPr>
        <p:spPr>
          <a:xfrm>
            <a:off x="685800" y="3087897"/>
            <a:ext cx="7772400" cy="2169903"/>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Click</a:t>
            </a:r>
            <a:r>
              <a:rPr lang="da-DK" dirty="0"/>
              <a:t> to </a:t>
            </a:r>
            <a:r>
              <a:rPr lang="da-DK" dirty="0" err="1"/>
              <a:t>edit</a:t>
            </a:r>
            <a:r>
              <a:rPr lang="da-DK" dirty="0"/>
              <a:t> Master </a:t>
            </a:r>
            <a:r>
              <a:rPr lang="da-DK" dirty="0" err="1"/>
              <a:t>subtitle</a:t>
            </a:r>
            <a:r>
              <a:rPr lang="da-DK" dirty="0"/>
              <a:t> style</a:t>
            </a:r>
          </a:p>
        </p:txBody>
      </p:sp>
      <p:pic>
        <p:nvPicPr>
          <p:cNvPr id="5" name="Billede 4">
            <a:extLst>
              <a:ext uri="{FF2B5EF4-FFF2-40B4-BE49-F238E27FC236}">
                <a16:creationId xmlns:a16="http://schemas.microsoft.com/office/drawing/2014/main" id="{A66012A2-9988-4477-A903-A0C5674A7A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6039127"/>
            <a:ext cx="1503830" cy="563533"/>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899772"/>
            <a:ext cx="4629150" cy="496128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Edit Master </a:t>
            </a:r>
            <a:r>
              <a:rPr lang="da-DK" dirty="0" err="1"/>
              <a:t>text</a:t>
            </a:r>
            <a:r>
              <a:rPr lang="da-DK" dirty="0"/>
              <a:t> styles</a:t>
            </a:r>
          </a:p>
        </p:txBody>
      </p:sp>
      <p:sp>
        <p:nvSpPr>
          <p:cNvPr id="5" name="Date Placeholder 4"/>
          <p:cNvSpPr>
            <a:spLocks noGrp="1"/>
          </p:cNvSpPr>
          <p:nvPr>
            <p:ph type="dt" sz="half" idx="10"/>
          </p:nvPr>
        </p:nvSpPr>
        <p:spPr/>
        <p:txBody>
          <a:bodyPr/>
          <a:lstStyle/>
          <a:p>
            <a:r>
              <a:rPr lang="da-DK"/>
              <a:t>Udarbejdet januar 2019</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en-US"/>
              <a:t>Click to edit Master title style</a:t>
            </a:r>
            <a:endParaRPr lang="da-DK"/>
          </a:p>
        </p:txBody>
      </p:sp>
      <p:sp>
        <p:nvSpPr>
          <p:cNvPr id="9" name="Text Placeholder 7"/>
          <p:cNvSpPr>
            <a:spLocks noGrp="1"/>
          </p:cNvSpPr>
          <p:nvPr>
            <p:ph type="body" sz="quarter" idx="13"/>
          </p:nvPr>
        </p:nvSpPr>
        <p:spPr>
          <a:xfrm>
            <a:off x="628650" y="899771"/>
            <a:ext cx="2950369" cy="1076173"/>
          </a:xfrm>
        </p:spPr>
        <p:txBody>
          <a:bodyPr>
            <a:normAutofit/>
          </a:bodyPr>
          <a:lstStyle>
            <a:lvl1pPr marL="0" indent="0">
              <a:buNone/>
              <a:defRPr sz="2400">
                <a:latin typeface="+mj-lt"/>
              </a:defRPr>
            </a:lvl1pPr>
          </a:lstStyle>
          <a:p>
            <a:pPr lvl="0"/>
            <a:r>
              <a:rPr lang="en-US" dirty="0"/>
              <a:t>Edit Master text styles</a:t>
            </a:r>
          </a:p>
        </p:txBody>
      </p:sp>
      <p:pic>
        <p:nvPicPr>
          <p:cNvPr id="11" name="Billede 10">
            <a:extLst>
              <a:ext uri="{FF2B5EF4-FFF2-40B4-BE49-F238E27FC236}">
                <a16:creationId xmlns:a16="http://schemas.microsoft.com/office/drawing/2014/main" id="{EB25196C-3B25-49E2-9608-D757F3147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2" y="120857"/>
            <a:ext cx="1077835" cy="406511"/>
          </a:xfrm>
          <a:prstGeom prst="rect">
            <a:avLst/>
          </a:prstGeom>
        </p:spPr>
      </p:pic>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5009" y="855879"/>
            <a:ext cx="4629150" cy="4873625"/>
          </a:xfrm>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Edit Master </a:t>
            </a:r>
            <a:r>
              <a:rPr lang="da-DK" dirty="0" err="1"/>
              <a:t>text</a:t>
            </a:r>
            <a:r>
              <a:rPr lang="da-DK" dirty="0"/>
              <a:t> styles</a:t>
            </a:r>
          </a:p>
        </p:txBody>
      </p:sp>
      <p:sp>
        <p:nvSpPr>
          <p:cNvPr id="5" name="Date Placeholder 4"/>
          <p:cNvSpPr>
            <a:spLocks noGrp="1"/>
          </p:cNvSpPr>
          <p:nvPr>
            <p:ph type="dt" sz="half" idx="10"/>
          </p:nvPr>
        </p:nvSpPr>
        <p:spPr/>
        <p:txBody>
          <a:bodyPr/>
          <a:lstStyle/>
          <a:p>
            <a:r>
              <a:rPr lang="da-DK"/>
              <a:t>Udarbejdet januar 2019</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en-US"/>
              <a:t>Click to edit Master title style</a:t>
            </a:r>
            <a:endParaRPr lang="da-DK"/>
          </a:p>
        </p:txBody>
      </p:sp>
      <p:sp>
        <p:nvSpPr>
          <p:cNvPr id="9" name="Text Placeholder 7"/>
          <p:cNvSpPr>
            <a:spLocks noGrp="1"/>
          </p:cNvSpPr>
          <p:nvPr>
            <p:ph type="body" sz="quarter" idx="13"/>
          </p:nvPr>
        </p:nvSpPr>
        <p:spPr>
          <a:xfrm>
            <a:off x="628650" y="855879"/>
            <a:ext cx="2950369" cy="1120066"/>
          </a:xfrm>
        </p:spPr>
        <p:txBody>
          <a:bodyPr>
            <a:normAutofit/>
          </a:bodyPr>
          <a:lstStyle>
            <a:lvl1pPr marL="0" indent="0">
              <a:buNone/>
              <a:defRPr sz="2400">
                <a:latin typeface="+mj-lt"/>
              </a:defRPr>
            </a:lvl1pPr>
          </a:lstStyle>
          <a:p>
            <a:pPr lvl="0"/>
            <a:r>
              <a:rPr lang="en-US" dirty="0"/>
              <a:t>Edit Master text styles</a:t>
            </a:r>
          </a:p>
        </p:txBody>
      </p:sp>
      <p:pic>
        <p:nvPicPr>
          <p:cNvPr id="11" name="Billede 10">
            <a:extLst>
              <a:ext uri="{FF2B5EF4-FFF2-40B4-BE49-F238E27FC236}">
                <a16:creationId xmlns:a16="http://schemas.microsoft.com/office/drawing/2014/main" id="{D2413127-45AF-4AA9-BB25-181EE72C7E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2" y="120857"/>
            <a:ext cx="1077835" cy="406511"/>
          </a:xfrm>
          <a:prstGeom prst="rect">
            <a:avLst/>
          </a:prstGeom>
        </p:spPr>
      </p:pic>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5868297"/>
          </a:xfrm>
          <a:prstGeom prst="rect">
            <a:avLst/>
          </a:prstGeom>
          <a:solidFill>
            <a:srgbClr val="437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itle 15"/>
          <p:cNvSpPr>
            <a:spLocks noGrp="1"/>
          </p:cNvSpPr>
          <p:nvPr>
            <p:ph type="title" hasCustomPrompt="1"/>
          </p:nvPr>
        </p:nvSpPr>
        <p:spPr>
          <a:xfrm>
            <a:off x="951226" y="2235595"/>
            <a:ext cx="7241549" cy="2386810"/>
          </a:xfrm>
        </p:spPr>
        <p:txBody>
          <a:bodyPr anchor="t" anchorCtr="0"/>
          <a:lstStyle>
            <a:lvl1pPr algn="ctr">
              <a:defRPr sz="4800"/>
            </a:lvl1pPr>
          </a:lstStyle>
          <a:p>
            <a:r>
              <a:rPr lang="en-US" dirty="0" err="1"/>
              <a:t>Tak</a:t>
            </a:r>
            <a:r>
              <a:rPr lang="en-US" dirty="0"/>
              <a:t> for </a:t>
            </a:r>
            <a:r>
              <a:rPr lang="en-US" dirty="0" err="1"/>
              <a:t>i</a:t>
            </a:r>
            <a:r>
              <a:rPr lang="en-US" dirty="0"/>
              <a:t> </a:t>
            </a:r>
            <a:r>
              <a:rPr lang="en-US" dirty="0" err="1"/>
              <a:t>dag</a:t>
            </a:r>
            <a:endParaRPr lang="da-DK" dirty="0"/>
          </a:p>
        </p:txBody>
      </p:sp>
      <p:pic>
        <p:nvPicPr>
          <p:cNvPr id="6" name="Billede 5">
            <a:extLst>
              <a:ext uri="{FF2B5EF4-FFF2-40B4-BE49-F238E27FC236}">
                <a16:creationId xmlns:a16="http://schemas.microsoft.com/office/drawing/2014/main" id="{A778B2AF-AD64-4E68-B35B-50938B2C5C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6039127"/>
            <a:ext cx="1503830" cy="563533"/>
          </a:xfrm>
          <a:prstGeom prst="rect">
            <a:avLst/>
          </a:prstGeom>
        </p:spPr>
      </p:pic>
    </p:spTree>
    <p:extLst>
      <p:ext uri="{BB962C8B-B14F-4D97-AF65-F5344CB8AC3E}">
        <p14:creationId xmlns:p14="http://schemas.microsoft.com/office/powerpoint/2010/main" val="433881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Content Placeholder 2"/>
          <p:cNvSpPr>
            <a:spLocks noGrp="1"/>
          </p:cNvSpPr>
          <p:nvPr>
            <p:ph idx="1"/>
          </p:nvPr>
        </p:nvSpPr>
        <p:spPr>
          <a:xfrm>
            <a:off x="628650" y="1857971"/>
            <a:ext cx="7886700" cy="4318991"/>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r>
              <a:rPr lang="da-DK"/>
              <a:t>Udarbejdet januar 2019</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69937"/>
            <a:ext cx="7886700" cy="901207"/>
          </a:xfrm>
        </p:spPr>
        <p:txBody>
          <a:bodyPr>
            <a:normAutofit/>
          </a:bodyPr>
          <a:lstStyle>
            <a:lvl1pPr marL="0" indent="0">
              <a:buNone/>
              <a:defRPr sz="2400">
                <a:latin typeface="+mj-lt"/>
              </a:defRPr>
            </a:lvl1pPr>
          </a:lstStyle>
          <a:p>
            <a:pPr lvl="0"/>
            <a:r>
              <a:rPr lang="da-DK" dirty="0"/>
              <a:t>Klik for at redigere i master</a:t>
            </a:r>
          </a:p>
        </p:txBody>
      </p:sp>
    </p:spTree>
    <p:extLst>
      <p:ext uri="{BB962C8B-B14F-4D97-AF65-F5344CB8AC3E}">
        <p14:creationId xmlns:p14="http://schemas.microsoft.com/office/powerpoint/2010/main" val="3505636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a:t>Udarbejdet januar 2019</a:t>
            </a:r>
          </a:p>
        </p:txBody>
      </p:sp>
      <p:sp>
        <p:nvSpPr>
          <p:cNvPr id="3" name="Pladsholder til sidefod 2"/>
          <p:cNvSpPr>
            <a:spLocks noGrp="1"/>
          </p:cNvSpPr>
          <p:nvPr>
            <p:ph type="ftr" sz="quarter" idx="11"/>
          </p:nvPr>
        </p:nvSpPr>
        <p:spPr/>
        <p:txBody>
          <a:bodyPr/>
          <a:lstStyle/>
          <a:p>
            <a:r>
              <a:rPr lang="da-DK"/>
              <a:t>Billedmateriale: Nationalt Videnscenter for Demens / Colourbox.dk / Commons Wikimedia</a:t>
            </a:r>
          </a:p>
        </p:txBody>
      </p:sp>
      <p:sp>
        <p:nvSpPr>
          <p:cNvPr id="4" name="Pladsholder til diasnummer 3"/>
          <p:cNvSpPr>
            <a:spLocks noGrp="1"/>
          </p:cNvSpPr>
          <p:nvPr>
            <p:ph type="sldNum" sz="quarter" idx="12"/>
          </p:nvPr>
        </p:nvSpPr>
        <p:spPr/>
        <p:txBody>
          <a:bodyPr/>
          <a:lstStyle/>
          <a:p>
            <a:fld id="{312D3B16-38FA-4479-B559-573CF615E20A}" type="slidenum">
              <a:rPr lang="da-DK" smtClean="0"/>
              <a:t>‹nr.›</a:t>
            </a:fld>
            <a:endParaRPr lang="da-DK"/>
          </a:p>
        </p:txBody>
      </p:sp>
    </p:spTree>
    <p:extLst>
      <p:ext uri="{BB962C8B-B14F-4D97-AF65-F5344CB8AC3E}">
        <p14:creationId xmlns:p14="http://schemas.microsoft.com/office/powerpoint/2010/main" val="611491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r>
              <a:rPr lang="da-DK"/>
              <a:t>Udarbejdet januar 2019</a:t>
            </a:r>
            <a:endParaRPr lang="da-DK" dirty="0"/>
          </a:p>
        </p:txBody>
      </p:sp>
      <p:sp>
        <p:nvSpPr>
          <p:cNvPr id="8" name="Footer Placeholder 7"/>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78912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r>
              <a:rPr lang="da-DK"/>
              <a:t>Udarbejdet januar 2019</a:t>
            </a:r>
          </a:p>
        </p:txBody>
      </p:sp>
      <p:sp>
        <p:nvSpPr>
          <p:cNvPr id="5" name="Pladsholder til sidefod 4"/>
          <p:cNvSpPr>
            <a:spLocks noGrp="1"/>
          </p:cNvSpPr>
          <p:nvPr>
            <p:ph type="ftr" sz="quarter" idx="11"/>
          </p:nvPr>
        </p:nvSpPr>
        <p:spPr/>
        <p:txBody>
          <a:bodyPr/>
          <a:lstStyle/>
          <a:p>
            <a:r>
              <a:rPr lang="da-DK"/>
              <a:t>Billedmateriale: Nationalt Videnscenter for Demens / Colourbox.dk / Commons Wikimedia</a:t>
            </a:r>
          </a:p>
        </p:txBody>
      </p:sp>
      <p:sp>
        <p:nvSpPr>
          <p:cNvPr id="6" name="Pladsholder til diasnummer 5"/>
          <p:cNvSpPr>
            <a:spLocks noGrp="1"/>
          </p:cNvSpPr>
          <p:nvPr>
            <p:ph type="sldNum" sz="quarter" idx="12"/>
          </p:nvPr>
        </p:nvSpPr>
        <p:spPr/>
        <p:txBody>
          <a:bodyPr/>
          <a:lstStyle/>
          <a:p>
            <a:fld id="{312D3B16-38FA-4479-B559-573CF615E20A}" type="slidenum">
              <a:rPr lang="da-DK" smtClean="0"/>
              <a:t>‹nr.›</a:t>
            </a:fld>
            <a:endParaRPr lang="da-DK"/>
          </a:p>
        </p:txBody>
      </p:sp>
    </p:spTree>
    <p:extLst>
      <p:ext uri="{BB962C8B-B14F-4D97-AF65-F5344CB8AC3E}">
        <p14:creationId xmlns:p14="http://schemas.microsoft.com/office/powerpoint/2010/main" val="16653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5868297"/>
          </a:xfrm>
          <a:prstGeom prst="rect">
            <a:avLst/>
          </a:prstGeom>
          <a:solidFill>
            <a:srgbClr val="437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ctrTitle"/>
          </p:nvPr>
        </p:nvSpPr>
        <p:spPr>
          <a:xfrm>
            <a:off x="685800" y="1122363"/>
            <a:ext cx="7772400" cy="1884551"/>
          </a:xfrm>
        </p:spPr>
        <p:txBody>
          <a:bodyPr anchor="t" anchorCtr="0">
            <a:normAutofit/>
          </a:bodyPr>
          <a:lstStyle>
            <a:lvl1pPr algn="ctr">
              <a:defRPr sz="4800"/>
            </a:lvl1p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Subtitle 2"/>
          <p:cNvSpPr>
            <a:spLocks noGrp="1"/>
          </p:cNvSpPr>
          <p:nvPr>
            <p:ph type="subTitle" idx="1"/>
          </p:nvPr>
        </p:nvSpPr>
        <p:spPr>
          <a:xfrm>
            <a:off x="685800" y="3087897"/>
            <a:ext cx="7772400" cy="2169903"/>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Click</a:t>
            </a:r>
            <a:r>
              <a:rPr lang="da-DK" dirty="0"/>
              <a:t> to </a:t>
            </a:r>
            <a:r>
              <a:rPr lang="da-DK" dirty="0" err="1"/>
              <a:t>edit</a:t>
            </a:r>
            <a:r>
              <a:rPr lang="da-DK" dirty="0"/>
              <a:t> Master </a:t>
            </a:r>
            <a:r>
              <a:rPr lang="da-DK" dirty="0" err="1"/>
              <a:t>subtitle</a:t>
            </a:r>
            <a:r>
              <a:rPr lang="da-DK" dirty="0"/>
              <a:t> style</a:t>
            </a:r>
          </a:p>
        </p:txBody>
      </p:sp>
      <p:pic>
        <p:nvPicPr>
          <p:cNvPr id="12" name="Billede 11">
            <a:extLst>
              <a:ext uri="{FF2B5EF4-FFF2-40B4-BE49-F238E27FC236}">
                <a16:creationId xmlns:a16="http://schemas.microsoft.com/office/drawing/2014/main" id="{7D3B8FED-E5BE-42B2-AE3A-8A51A715D9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6039127"/>
            <a:ext cx="1503830" cy="563533"/>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628650" y="1367943"/>
            <a:ext cx="7886700" cy="4809020"/>
          </a:xfrm>
        </p:spPr>
        <p:txBody>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10"/>
          </p:nvPr>
        </p:nvSpPr>
        <p:spPr/>
        <p:txBody>
          <a:bodyPr/>
          <a:lstStyle/>
          <a:p>
            <a:r>
              <a:rPr lang="da-DK"/>
              <a:t>Udarbejdet januar 2019</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69937"/>
            <a:ext cx="7886700" cy="531519"/>
          </a:xfrm>
        </p:spPr>
        <p:txBody>
          <a:bodyPr>
            <a:normAutofit/>
          </a:bodyPr>
          <a:lstStyle>
            <a:lvl1pPr marL="0" indent="0">
              <a:buNone/>
              <a:defRPr sz="2400">
                <a:latin typeface="+mj-lt"/>
              </a:defRPr>
            </a:lvl1pPr>
          </a:lstStyle>
          <a:p>
            <a:pPr lvl="0"/>
            <a:r>
              <a:rPr lang="en-US" dirty="0"/>
              <a:t>Edit Master text styles</a:t>
            </a:r>
          </a:p>
        </p:txBody>
      </p:sp>
      <p:pic>
        <p:nvPicPr>
          <p:cNvPr id="9" name="Billede 8">
            <a:extLst>
              <a:ext uri="{FF2B5EF4-FFF2-40B4-BE49-F238E27FC236}">
                <a16:creationId xmlns:a16="http://schemas.microsoft.com/office/drawing/2014/main" id="{1BA9817A-E956-4537-8B0B-074241ACD8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2" y="120857"/>
            <a:ext cx="1077835" cy="406511"/>
          </a:xfrm>
          <a:prstGeom prst="rect">
            <a:avLst/>
          </a:prstGeom>
        </p:spPr>
      </p:pic>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Edit Master </a:t>
            </a:r>
            <a:r>
              <a:rPr lang="da-DK" dirty="0" err="1"/>
              <a:t>text</a:t>
            </a:r>
            <a:r>
              <a:rPr lang="da-DK" dirty="0"/>
              <a:t> styles</a:t>
            </a:r>
          </a:p>
        </p:txBody>
      </p:sp>
      <p:sp>
        <p:nvSpPr>
          <p:cNvPr id="4" name="Date Placeholder 3"/>
          <p:cNvSpPr>
            <a:spLocks noGrp="1"/>
          </p:cNvSpPr>
          <p:nvPr>
            <p:ph type="dt" sz="half" idx="10"/>
          </p:nvPr>
        </p:nvSpPr>
        <p:spPr/>
        <p:txBody>
          <a:bodyPr/>
          <a:lstStyle/>
          <a:p>
            <a:r>
              <a:rPr lang="da-DK"/>
              <a:t>Udarbejdet januar 2019</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pic>
        <p:nvPicPr>
          <p:cNvPr id="9" name="Billede 8">
            <a:extLst>
              <a:ext uri="{FF2B5EF4-FFF2-40B4-BE49-F238E27FC236}">
                <a16:creationId xmlns:a16="http://schemas.microsoft.com/office/drawing/2014/main" id="{91763158-03F2-42FC-AD06-234E7718A6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2" y="120857"/>
            <a:ext cx="1077835" cy="406511"/>
          </a:xfrm>
          <a:prstGeom prst="rect">
            <a:avLst/>
          </a:prstGeom>
        </p:spPr>
      </p:pic>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sz="half" idx="1"/>
          </p:nvPr>
        </p:nvSpPr>
        <p:spPr>
          <a:xfrm>
            <a:off x="628650" y="869567"/>
            <a:ext cx="3886200" cy="5307397"/>
          </a:xfrm>
        </p:spPr>
        <p:txBody>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Content Placeholder 3"/>
          <p:cNvSpPr>
            <a:spLocks noGrp="1"/>
          </p:cNvSpPr>
          <p:nvPr>
            <p:ph sz="half" idx="2"/>
          </p:nvPr>
        </p:nvSpPr>
        <p:spPr>
          <a:xfrm>
            <a:off x="4629150" y="869566"/>
            <a:ext cx="3886200" cy="5307397"/>
          </a:xfrm>
        </p:spPr>
        <p:txBody>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laceholder 4"/>
          <p:cNvSpPr>
            <a:spLocks noGrp="1"/>
          </p:cNvSpPr>
          <p:nvPr>
            <p:ph type="dt" sz="half" idx="10"/>
          </p:nvPr>
        </p:nvSpPr>
        <p:spPr/>
        <p:txBody>
          <a:bodyPr/>
          <a:lstStyle/>
          <a:p>
            <a:r>
              <a:rPr lang="da-DK"/>
              <a:t>Udarbejdet januar 2019</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pic>
        <p:nvPicPr>
          <p:cNvPr id="9" name="Billede 8">
            <a:extLst>
              <a:ext uri="{FF2B5EF4-FFF2-40B4-BE49-F238E27FC236}">
                <a16:creationId xmlns:a16="http://schemas.microsoft.com/office/drawing/2014/main" id="{0C2C575D-E44C-411D-ADC9-4429F75E7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2" y="120857"/>
            <a:ext cx="1077835" cy="406511"/>
          </a:xfrm>
          <a:prstGeom prst="rect">
            <a:avLst/>
          </a:prstGeom>
        </p:spPr>
      </p:pic>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856867"/>
            <a:ext cx="3868340" cy="45986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Edit Master </a:t>
            </a:r>
            <a:r>
              <a:rPr lang="da-DK" dirty="0" err="1"/>
              <a:t>text</a:t>
            </a:r>
            <a:r>
              <a:rPr lang="da-DK" dirty="0"/>
              <a:t> styles</a:t>
            </a:r>
          </a:p>
        </p:txBody>
      </p:sp>
      <p:sp>
        <p:nvSpPr>
          <p:cNvPr id="4" name="Content Placeholder 3"/>
          <p:cNvSpPr>
            <a:spLocks noGrp="1"/>
          </p:cNvSpPr>
          <p:nvPr>
            <p:ph sz="half" idx="2"/>
          </p:nvPr>
        </p:nvSpPr>
        <p:spPr>
          <a:xfrm>
            <a:off x="629842" y="1441094"/>
            <a:ext cx="3868340" cy="4748569"/>
          </a:xfrm>
        </p:spPr>
        <p:txBody>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Text Placeholder 4"/>
          <p:cNvSpPr>
            <a:spLocks noGrp="1"/>
          </p:cNvSpPr>
          <p:nvPr>
            <p:ph type="body" sz="quarter" idx="3"/>
          </p:nvPr>
        </p:nvSpPr>
        <p:spPr>
          <a:xfrm>
            <a:off x="4629150" y="856867"/>
            <a:ext cx="3887391" cy="4598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Edit Master </a:t>
            </a:r>
            <a:r>
              <a:rPr lang="da-DK" dirty="0" err="1"/>
              <a:t>text</a:t>
            </a:r>
            <a:r>
              <a:rPr lang="da-DK" dirty="0"/>
              <a:t> styles</a:t>
            </a:r>
          </a:p>
        </p:txBody>
      </p:sp>
      <p:sp>
        <p:nvSpPr>
          <p:cNvPr id="6" name="Content Placeholder 5"/>
          <p:cNvSpPr>
            <a:spLocks noGrp="1"/>
          </p:cNvSpPr>
          <p:nvPr>
            <p:ph sz="quarter" idx="4"/>
          </p:nvPr>
        </p:nvSpPr>
        <p:spPr>
          <a:xfrm>
            <a:off x="4629150" y="1441094"/>
            <a:ext cx="3887391" cy="4748569"/>
          </a:xfrm>
        </p:spPr>
        <p:txBody>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7" name="Date Placeholder 6"/>
          <p:cNvSpPr>
            <a:spLocks noGrp="1"/>
          </p:cNvSpPr>
          <p:nvPr>
            <p:ph type="dt" sz="half" idx="10"/>
          </p:nvPr>
        </p:nvSpPr>
        <p:spPr/>
        <p:txBody>
          <a:bodyPr/>
          <a:lstStyle/>
          <a:p>
            <a:r>
              <a:rPr lang="da-DK"/>
              <a:t>Udarbejdet januar 2019</a:t>
            </a:r>
            <a:endParaRPr lang="da-DK" dirty="0"/>
          </a:p>
        </p:txBody>
      </p:sp>
      <p:sp>
        <p:nvSpPr>
          <p:cNvPr id="8" name="Footer Placeholder 7"/>
          <p:cNvSpPr>
            <a:spLocks noGrp="1"/>
          </p:cNvSpPr>
          <p:nvPr>
            <p:ph type="ftr" sz="quarter" idx="11"/>
          </p:nvPr>
        </p:nvSpPr>
        <p:spPr/>
        <p:txBody>
          <a:bodyPr/>
          <a:lstStyle/>
          <a:p>
            <a:r>
              <a:rPr lang="da-DK"/>
              <a:t>Billedmateriale: Nationalt Videnscenter for Demens / Colourbox.dk</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en-US"/>
              <a:t>Click to edit Master title style</a:t>
            </a:r>
            <a:endParaRPr lang="da-DK"/>
          </a:p>
        </p:txBody>
      </p:sp>
      <p:pic>
        <p:nvPicPr>
          <p:cNvPr id="12" name="Billede 11">
            <a:extLst>
              <a:ext uri="{FF2B5EF4-FFF2-40B4-BE49-F238E27FC236}">
                <a16:creationId xmlns:a16="http://schemas.microsoft.com/office/drawing/2014/main" id="{6048D2CB-096E-4426-8CE8-3C88ABD8A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2" y="120857"/>
            <a:ext cx="1077835" cy="406511"/>
          </a:xfrm>
          <a:prstGeom prst="rect">
            <a:avLst/>
          </a:prstGeom>
        </p:spPr>
      </p:pic>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Date Placeholder 2"/>
          <p:cNvSpPr>
            <a:spLocks noGrp="1"/>
          </p:cNvSpPr>
          <p:nvPr>
            <p:ph type="dt" sz="half" idx="10"/>
          </p:nvPr>
        </p:nvSpPr>
        <p:spPr/>
        <p:txBody>
          <a:bodyPr/>
          <a:lstStyle/>
          <a:p>
            <a:r>
              <a:rPr lang="da-DK"/>
              <a:t>Udarbejdet januar 2019</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pic>
        <p:nvPicPr>
          <p:cNvPr id="7" name="Billede 6">
            <a:extLst>
              <a:ext uri="{FF2B5EF4-FFF2-40B4-BE49-F238E27FC236}">
                <a16:creationId xmlns:a16="http://schemas.microsoft.com/office/drawing/2014/main" id="{267B6B5F-4410-4BDE-AA6E-7D1BB4745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2" y="120857"/>
            <a:ext cx="1077835" cy="406511"/>
          </a:xfrm>
          <a:prstGeom prst="rect">
            <a:avLst/>
          </a:prstGeom>
        </p:spPr>
      </p:pic>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Date Placeholder 2"/>
          <p:cNvSpPr>
            <a:spLocks noGrp="1"/>
          </p:cNvSpPr>
          <p:nvPr>
            <p:ph type="dt" sz="half" idx="10"/>
          </p:nvPr>
        </p:nvSpPr>
        <p:spPr/>
        <p:txBody>
          <a:bodyPr/>
          <a:lstStyle/>
          <a:p>
            <a:r>
              <a:rPr lang="da-DK"/>
              <a:t>Udarbejdet januar 2019</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6" name="Text Placeholder 7"/>
          <p:cNvSpPr>
            <a:spLocks noGrp="1"/>
          </p:cNvSpPr>
          <p:nvPr>
            <p:ph type="body" sz="quarter" idx="13"/>
          </p:nvPr>
        </p:nvSpPr>
        <p:spPr>
          <a:xfrm>
            <a:off x="628650" y="833933"/>
            <a:ext cx="7886700" cy="782827"/>
          </a:xfrm>
        </p:spPr>
        <p:txBody>
          <a:bodyPr>
            <a:normAutofit/>
          </a:bodyPr>
          <a:lstStyle>
            <a:lvl1pPr marL="0" indent="0">
              <a:buNone/>
              <a:defRPr sz="2400">
                <a:latin typeface="+mj-lt"/>
              </a:defRPr>
            </a:lvl1pPr>
          </a:lstStyle>
          <a:p>
            <a:pPr lvl="0"/>
            <a:r>
              <a:rPr lang="en-US" dirty="0"/>
              <a:t>Edit Master text styles</a:t>
            </a:r>
          </a:p>
        </p:txBody>
      </p:sp>
      <p:pic>
        <p:nvPicPr>
          <p:cNvPr id="8" name="Billede 7">
            <a:extLst>
              <a:ext uri="{FF2B5EF4-FFF2-40B4-BE49-F238E27FC236}">
                <a16:creationId xmlns:a16="http://schemas.microsoft.com/office/drawing/2014/main" id="{286FD136-347E-4F2F-976B-41D339909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2" y="120857"/>
            <a:ext cx="1077835" cy="406511"/>
          </a:xfrm>
          <a:prstGeom prst="rect">
            <a:avLst/>
          </a:prstGeom>
        </p:spPr>
      </p:pic>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Udarbejdet januar 2019</a:t>
            </a:r>
            <a:endParaRPr lang="da-DK" dirty="0"/>
          </a:p>
        </p:txBody>
      </p:sp>
      <p:sp>
        <p:nvSpPr>
          <p:cNvPr id="3" name="Footer Placeholder 2"/>
          <p:cNvSpPr>
            <a:spLocks noGrp="1"/>
          </p:cNvSpPr>
          <p:nvPr>
            <p:ph type="ftr" sz="quarter" idx="11"/>
          </p:nvPr>
        </p:nvSpPr>
        <p:spPr/>
        <p:txBody>
          <a:bodyPr/>
          <a:lstStyle/>
          <a:p>
            <a:r>
              <a:rPr lang="da-DK"/>
              <a:t>Billedmateriale: Nationalt Videnscenter for Demens / Colourbox.dk</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en-US"/>
              <a:t>Click to edit Master title style</a:t>
            </a:r>
            <a:endParaRPr lang="da-DK"/>
          </a:p>
        </p:txBody>
      </p:sp>
      <p:pic>
        <p:nvPicPr>
          <p:cNvPr id="7" name="Billede 6">
            <a:extLst>
              <a:ext uri="{FF2B5EF4-FFF2-40B4-BE49-F238E27FC236}">
                <a16:creationId xmlns:a16="http://schemas.microsoft.com/office/drawing/2014/main" id="{3A76AEDA-2645-46E4-AFFB-AEBCF5708E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2" y="120857"/>
            <a:ext cx="1077835" cy="406511"/>
          </a:xfrm>
          <a:prstGeom prst="rect">
            <a:avLst/>
          </a:prstGeom>
        </p:spPr>
      </p:pic>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userDrawn="1"/>
        </p:nvSpPr>
        <p:spPr>
          <a:xfrm>
            <a:off x="0" y="0"/>
            <a:ext cx="9144000" cy="634701"/>
          </a:xfrm>
          <a:prstGeom prst="rect">
            <a:avLst/>
          </a:prstGeom>
          <a:solidFill>
            <a:srgbClr val="437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Placeholder 1"/>
          <p:cNvSpPr>
            <a:spLocks noGrp="1"/>
          </p:cNvSpPr>
          <p:nvPr>
            <p:ph type="title"/>
          </p:nvPr>
        </p:nvSpPr>
        <p:spPr>
          <a:xfrm>
            <a:off x="628650" y="51590"/>
            <a:ext cx="7241549" cy="531519"/>
          </a:xfrm>
          <a:prstGeom prst="rect">
            <a:avLst/>
          </a:prstGeom>
        </p:spPr>
        <p:txBody>
          <a:bodyPr vert="horz" lIns="91440" tIns="0" rIns="0" bIns="0" rtlCol="0" anchor="ctr">
            <a:noAutofit/>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Text Placeholder 2"/>
          <p:cNvSpPr>
            <a:spLocks noGrp="1"/>
          </p:cNvSpPr>
          <p:nvPr>
            <p:ph type="body" idx="1"/>
          </p:nvPr>
        </p:nvSpPr>
        <p:spPr>
          <a:xfrm>
            <a:off x="628650" y="892455"/>
            <a:ext cx="7886700" cy="5284508"/>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6463421"/>
            <a:ext cx="1535430" cy="365125"/>
          </a:xfrm>
          <a:prstGeom prst="rect">
            <a:avLst/>
          </a:prstGeom>
        </p:spPr>
        <p:txBody>
          <a:bodyPr vert="horz" lIns="91440" tIns="45720" rIns="91440" bIns="45720" rtlCol="0" anchor="ctr"/>
          <a:lstStyle>
            <a:lvl1pPr algn="l">
              <a:defRPr sz="900">
                <a:solidFill>
                  <a:schemeClr val="tx1"/>
                </a:solidFill>
              </a:defRPr>
            </a:lvl1pPr>
          </a:lstStyle>
          <a:p>
            <a:r>
              <a:rPr lang="da-DK"/>
              <a:t>Udarbejdet januar 2019</a:t>
            </a:r>
            <a:endParaRPr lang="da-DK" dirty="0"/>
          </a:p>
        </p:txBody>
      </p:sp>
      <p:sp>
        <p:nvSpPr>
          <p:cNvPr id="5" name="Footer Placeholder 4"/>
          <p:cNvSpPr>
            <a:spLocks noGrp="1"/>
          </p:cNvSpPr>
          <p:nvPr>
            <p:ph type="ftr" sz="quarter" idx="3"/>
          </p:nvPr>
        </p:nvSpPr>
        <p:spPr>
          <a:xfrm>
            <a:off x="2255520" y="6463421"/>
            <a:ext cx="5760720" cy="365125"/>
          </a:xfrm>
          <a:prstGeom prst="rect">
            <a:avLst/>
          </a:prstGeom>
        </p:spPr>
        <p:txBody>
          <a:bodyPr vert="horz" lIns="91440" tIns="45720" rIns="91440" bIns="45720" rtlCol="0" anchor="ctr"/>
          <a:lstStyle>
            <a:lvl1pPr algn="r">
              <a:defRPr sz="900">
                <a:solidFill>
                  <a:schemeClr val="tx1"/>
                </a:solidFill>
              </a:defRPr>
            </a:lvl1pPr>
          </a:lstStyle>
          <a:p>
            <a:r>
              <a:rPr lang="da-DK"/>
              <a:t>Billedmateriale: Nationalt Videnscenter for Demens / Colourbox.dk</a:t>
            </a:r>
            <a:endParaRPr lang="da-DK" dirty="0"/>
          </a:p>
        </p:txBody>
      </p:sp>
      <p:sp>
        <p:nvSpPr>
          <p:cNvPr id="6" name="Slide Number Placeholder 5"/>
          <p:cNvSpPr>
            <a:spLocks noGrp="1"/>
          </p:cNvSpPr>
          <p:nvPr>
            <p:ph type="sldNum" sz="quarter" idx="4"/>
          </p:nvPr>
        </p:nvSpPr>
        <p:spPr>
          <a:xfrm>
            <a:off x="8091158" y="6463421"/>
            <a:ext cx="424192" cy="365125"/>
          </a:xfrm>
          <a:prstGeom prst="rect">
            <a:avLst/>
          </a:prstGeom>
        </p:spPr>
        <p:txBody>
          <a:bodyPr vert="horz" lIns="91440" tIns="45720" rIns="91440" bIns="45720" rtlCol="0" anchor="ctr"/>
          <a:lstStyle>
            <a:lvl1pPr algn="r">
              <a:defRPr sz="12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userDrawn="1"/>
        </p:nvCxnSpPr>
        <p:spPr>
          <a:xfrm>
            <a:off x="0" y="6432742"/>
            <a:ext cx="9144000" cy="0"/>
          </a:xfrm>
          <a:prstGeom prst="line">
            <a:avLst/>
          </a:prstGeom>
          <a:ln w="12700">
            <a:solidFill>
              <a:srgbClr val="4377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2" r:id="rId12"/>
    <p:sldLayoutId id="2147483674" r:id="rId13"/>
    <p:sldLayoutId id="2147483675" r:id="rId14"/>
    <p:sldLayoutId id="2147483676" r:id="rId15"/>
    <p:sldLayoutId id="2147483677" r:id="rId16"/>
  </p:sldLayoutIdLst>
  <p:hf hdr="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177800" indent="-1778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57188" indent="-179388"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39750" indent="-182563"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17550" indent="-1778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6938"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demensven.dk/jeg-vil-vide-mere/viden-til-demensvenner/viden-om-demens/"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72778"/>
            <a:ext cx="7772400" cy="1331541"/>
          </a:xfrm>
        </p:spPr>
        <p:txBody>
          <a:bodyPr>
            <a:normAutofit fontScale="90000"/>
          </a:bodyPr>
          <a:lstStyle/>
          <a:p>
            <a:r>
              <a:rPr lang="da-DK" sz="4000" dirty="0"/>
              <a:t>Kursus for personer med demens </a:t>
            </a:r>
            <a:br>
              <a:rPr lang="da-DK" sz="4000" dirty="0"/>
            </a:br>
            <a:r>
              <a:rPr lang="da-DK" sz="4000" dirty="0"/>
              <a:t>og pårørende</a:t>
            </a:r>
            <a:br>
              <a:rPr lang="da-DK" sz="4000" dirty="0"/>
            </a:br>
            <a:br>
              <a:rPr lang="da-DK" sz="4000" dirty="0"/>
            </a:br>
            <a:endParaRPr lang="da-DK" sz="9600" b="0" dirty="0"/>
          </a:p>
        </p:txBody>
      </p:sp>
      <p:sp>
        <p:nvSpPr>
          <p:cNvPr id="3" name="Subtitle 2"/>
          <p:cNvSpPr>
            <a:spLocks noGrp="1"/>
          </p:cNvSpPr>
          <p:nvPr>
            <p:ph type="subTitle" idx="1"/>
          </p:nvPr>
        </p:nvSpPr>
        <p:spPr>
          <a:xfrm>
            <a:off x="685800" y="3906175"/>
            <a:ext cx="7772400" cy="1779125"/>
          </a:xfrm>
        </p:spPr>
        <p:txBody>
          <a:bodyPr>
            <a:normAutofit/>
          </a:bodyPr>
          <a:lstStyle/>
          <a:p>
            <a:r>
              <a:rPr lang="da-DK" dirty="0"/>
              <a:t>Underviser XXX</a:t>
            </a:r>
          </a:p>
          <a:p>
            <a:r>
              <a:rPr lang="da-DK" dirty="0"/>
              <a:t>Dato</a:t>
            </a:r>
          </a:p>
          <a:p>
            <a:r>
              <a:rPr lang="da-DK" dirty="0"/>
              <a:t>Sted</a:t>
            </a:r>
          </a:p>
        </p:txBody>
      </p:sp>
      <p:sp>
        <p:nvSpPr>
          <p:cNvPr id="6" name="Tekstfelt 5">
            <a:extLst>
              <a:ext uri="{FF2B5EF4-FFF2-40B4-BE49-F238E27FC236}">
                <a16:creationId xmlns:a16="http://schemas.microsoft.com/office/drawing/2014/main" id="{DD03E367-CDAF-4AD4-AEE6-77095D37A8FD}"/>
              </a:ext>
            </a:extLst>
          </p:cNvPr>
          <p:cNvSpPr txBox="1"/>
          <p:nvPr/>
        </p:nvSpPr>
        <p:spPr>
          <a:xfrm>
            <a:off x="2401410" y="1140652"/>
            <a:ext cx="4341180" cy="768158"/>
          </a:xfrm>
          <a:prstGeom prst="rect">
            <a:avLst/>
          </a:prstGeom>
          <a:noFill/>
        </p:spPr>
        <p:txBody>
          <a:bodyPr wrap="square" lIns="90000" rtlCol="0">
            <a:noAutofit/>
          </a:bodyPr>
          <a:lstStyle/>
          <a:p>
            <a:pPr algn="ctr"/>
            <a:r>
              <a:rPr lang="da-DK" sz="4800" b="1" dirty="0">
                <a:solidFill>
                  <a:schemeClr val="bg1"/>
                </a:solidFill>
                <a:latin typeface="+mj-lt"/>
              </a:rPr>
              <a:t>Velkommen</a:t>
            </a:r>
          </a:p>
        </p:txBody>
      </p:sp>
    </p:spTree>
    <p:extLst>
      <p:ext uri="{BB962C8B-B14F-4D97-AF65-F5344CB8AC3E}">
        <p14:creationId xmlns:p14="http://schemas.microsoft.com/office/powerpoint/2010/main" val="420603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demens?</a:t>
            </a:r>
          </a:p>
        </p:txBody>
      </p:sp>
      <p:sp>
        <p:nvSpPr>
          <p:cNvPr id="3" name="Pladsholder til indhold 2"/>
          <p:cNvSpPr>
            <a:spLocks noGrp="1"/>
          </p:cNvSpPr>
          <p:nvPr>
            <p:ph idx="1"/>
          </p:nvPr>
        </p:nvSpPr>
        <p:spPr>
          <a:xfrm>
            <a:off x="628650" y="1407349"/>
            <a:ext cx="7886700" cy="4717617"/>
          </a:xfrm>
        </p:spPr>
        <p:txBody>
          <a:bodyPr/>
          <a:lstStyle/>
          <a:p>
            <a:pPr marL="342900" indent="-342900"/>
            <a:r>
              <a:rPr lang="da-DK" dirty="0"/>
              <a:t>Demenssygdomme er fremadskridende og viser sig ved </a:t>
            </a:r>
            <a:br>
              <a:rPr lang="da-DK" dirty="0"/>
            </a:br>
            <a:r>
              <a:rPr lang="da-DK" dirty="0"/>
              <a:t>svækkelse af intellektuelle funktioner.</a:t>
            </a:r>
          </a:p>
          <a:p>
            <a:pPr marL="342900" indent="-342900"/>
            <a:endParaRPr lang="da-DK" dirty="0"/>
          </a:p>
          <a:p>
            <a:pPr marL="342900" indent="-342900"/>
            <a:r>
              <a:rPr lang="da-DK" dirty="0"/>
              <a:t>200 forskellige sygdomme kan medføre demens.</a:t>
            </a:r>
          </a:p>
          <a:p>
            <a:pPr marL="342900" indent="-342900"/>
            <a:endParaRPr lang="da-DK" dirty="0"/>
          </a:p>
          <a:p>
            <a:pPr marL="342900" indent="-342900"/>
            <a:r>
              <a:rPr lang="da-DK" dirty="0"/>
              <a:t>Alzheimers sygdom er den hyppigste årsag til demens</a:t>
            </a:r>
          </a:p>
          <a:p>
            <a:pPr marL="342900" indent="-342900"/>
            <a:endParaRPr lang="da-DK" dirty="0"/>
          </a:p>
          <a:p>
            <a:pPr marL="342900" indent="-342900"/>
            <a:r>
              <a:rPr lang="da-DK" dirty="0"/>
              <a:t>80.000 – 90.000 mennesker har demens i Danmark</a:t>
            </a:r>
          </a:p>
          <a:p>
            <a:pPr marL="0" indent="0">
              <a:buNone/>
            </a:pPr>
            <a:endParaRPr lang="da-DK" b="1" dirty="0"/>
          </a:p>
        </p:txBody>
      </p:sp>
      <p:pic>
        <p:nvPicPr>
          <p:cNvPr id="5" name="Pladsholder til indhold 4">
            <a:extLst>
              <a:ext uri="{FF2B5EF4-FFF2-40B4-BE49-F238E27FC236}">
                <a16:creationId xmlns:a16="http://schemas.microsoft.com/office/drawing/2014/main" id="{FB1AFD1E-653F-4D87-BB3D-10E1A987C2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901" t="5001" r="13373" b="1646"/>
          <a:stretch/>
        </p:blipFill>
        <p:spPr>
          <a:xfrm>
            <a:off x="6745528" y="4164083"/>
            <a:ext cx="2249341" cy="2031663"/>
          </a:xfrm>
          <a:prstGeom prst="rect">
            <a:avLst/>
          </a:prstGeom>
        </p:spPr>
      </p:pic>
      <p:sp>
        <p:nvSpPr>
          <p:cNvPr id="4" name="Pladsholder til dato 3">
            <a:extLst>
              <a:ext uri="{FF2B5EF4-FFF2-40B4-BE49-F238E27FC236}">
                <a16:creationId xmlns:a16="http://schemas.microsoft.com/office/drawing/2014/main" id="{6B7BBAF5-9EF6-4B24-8A09-808EB73D3156}"/>
              </a:ext>
            </a:extLst>
          </p:cNvPr>
          <p:cNvSpPr>
            <a:spLocks noGrp="1"/>
          </p:cNvSpPr>
          <p:nvPr>
            <p:ph type="dt" sz="half" idx="10"/>
          </p:nvPr>
        </p:nvSpPr>
        <p:spPr/>
        <p:txBody>
          <a:bodyPr/>
          <a:lstStyle/>
          <a:p>
            <a:r>
              <a:rPr lang="da-DK"/>
              <a:t>Udarbejdet januar 2019</a:t>
            </a:r>
            <a:endParaRPr lang="da-DK" dirty="0"/>
          </a:p>
        </p:txBody>
      </p:sp>
      <p:sp>
        <p:nvSpPr>
          <p:cNvPr id="6" name="Pladsholder til sidefod 5">
            <a:extLst>
              <a:ext uri="{FF2B5EF4-FFF2-40B4-BE49-F238E27FC236}">
                <a16:creationId xmlns:a16="http://schemas.microsoft.com/office/drawing/2014/main" id="{F8B57DBD-BEFA-4D4E-B9A7-D2887693A290}"/>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Tekstfelt 6">
            <a:extLst>
              <a:ext uri="{FF2B5EF4-FFF2-40B4-BE49-F238E27FC236}">
                <a16:creationId xmlns:a16="http://schemas.microsoft.com/office/drawing/2014/main" id="{8ED89D7E-E8F0-44C2-A4E1-386601421D46}"/>
              </a:ext>
            </a:extLst>
          </p:cNvPr>
          <p:cNvSpPr txBox="1"/>
          <p:nvPr/>
        </p:nvSpPr>
        <p:spPr>
          <a:xfrm>
            <a:off x="628650" y="825624"/>
            <a:ext cx="4935985" cy="417251"/>
          </a:xfrm>
          <a:prstGeom prst="rect">
            <a:avLst/>
          </a:prstGeom>
          <a:noFill/>
        </p:spPr>
        <p:txBody>
          <a:bodyPr wrap="square" lIns="90000" rtlCol="0">
            <a:noAutofit/>
          </a:bodyPr>
          <a:lstStyle/>
          <a:p>
            <a:pPr marL="342900" indent="-342900"/>
            <a:r>
              <a:rPr lang="da-DK" sz="2400" b="1" dirty="0">
                <a:latin typeface="+mj-lt"/>
              </a:rPr>
              <a:t>Demens skyldes sygdom i hjernen</a:t>
            </a:r>
          </a:p>
        </p:txBody>
      </p:sp>
    </p:spTree>
    <p:extLst>
      <p:ext uri="{BB962C8B-B14F-4D97-AF65-F5344CB8AC3E}">
        <p14:creationId xmlns:p14="http://schemas.microsoft.com/office/powerpoint/2010/main" val="70619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dirty="0"/>
              <a:t>Symptomer på demens?</a:t>
            </a:r>
            <a:endParaRPr lang="da-DK" dirty="0"/>
          </a:p>
        </p:txBody>
      </p:sp>
      <p:sp>
        <p:nvSpPr>
          <p:cNvPr id="3" name="Pladsholder til indhold 2"/>
          <p:cNvSpPr>
            <a:spLocks noGrp="1"/>
          </p:cNvSpPr>
          <p:nvPr>
            <p:ph sz="half" idx="1"/>
          </p:nvPr>
        </p:nvSpPr>
        <p:spPr>
          <a:xfrm>
            <a:off x="692458" y="781440"/>
            <a:ext cx="7583195" cy="5483649"/>
          </a:xfrm>
        </p:spPr>
        <p:txBody>
          <a:bodyPr>
            <a:normAutofit/>
          </a:bodyPr>
          <a:lstStyle/>
          <a:p>
            <a:pPr marL="457200" indent="-457200">
              <a:lnSpc>
                <a:spcPct val="150000"/>
              </a:lnSpc>
              <a:buFont typeface="+mj-lt"/>
              <a:buAutoNum type="arabicPeriod"/>
            </a:pPr>
            <a:r>
              <a:rPr lang="da-DK" altLang="da-DK" dirty="0"/>
              <a:t> Glemsomhed</a:t>
            </a:r>
          </a:p>
          <a:p>
            <a:pPr marL="457200" indent="-457200">
              <a:lnSpc>
                <a:spcPct val="150000"/>
              </a:lnSpc>
              <a:buFont typeface="+mj-lt"/>
              <a:buAutoNum type="arabicPeriod"/>
            </a:pPr>
            <a:r>
              <a:rPr lang="da-DK" altLang="da-DK" dirty="0"/>
              <a:t> Usikker orientering</a:t>
            </a:r>
          </a:p>
          <a:p>
            <a:pPr marL="457200" indent="-457200">
              <a:lnSpc>
                <a:spcPct val="150000"/>
              </a:lnSpc>
              <a:buFont typeface="+mj-lt"/>
              <a:buAutoNum type="arabicPeriod"/>
            </a:pPr>
            <a:r>
              <a:rPr lang="da-DK" altLang="da-DK" dirty="0"/>
              <a:t> Ting bliver væk</a:t>
            </a:r>
          </a:p>
          <a:p>
            <a:pPr marL="457200" indent="-457200">
              <a:lnSpc>
                <a:spcPct val="150000"/>
              </a:lnSpc>
              <a:buFont typeface="+mj-lt"/>
              <a:buAutoNum type="arabicPeriod"/>
              <a:tabLst>
                <a:tab pos="176213" algn="l"/>
              </a:tabLst>
            </a:pPr>
            <a:r>
              <a:rPr lang="da-DK" altLang="da-DK" dirty="0"/>
              <a:t>Besvær med at udføre praktiske opgaver</a:t>
            </a:r>
          </a:p>
          <a:p>
            <a:pPr marL="457200" indent="-457200">
              <a:lnSpc>
                <a:spcPct val="150000"/>
              </a:lnSpc>
              <a:buFont typeface="+mj-lt"/>
              <a:buAutoNum type="arabicPeriod"/>
            </a:pPr>
            <a:r>
              <a:rPr lang="da-DK" altLang="da-DK" dirty="0"/>
              <a:t>Problemer med at finde ord og navne</a:t>
            </a:r>
          </a:p>
          <a:p>
            <a:pPr marL="457200" indent="-457200">
              <a:lnSpc>
                <a:spcPct val="150000"/>
              </a:lnSpc>
              <a:buFont typeface="+mj-lt"/>
              <a:buAutoNum type="arabicPeriod"/>
              <a:defRPr/>
            </a:pPr>
            <a:r>
              <a:rPr lang="da-DK" dirty="0"/>
              <a:t>Svigtende dømmekraft</a:t>
            </a:r>
          </a:p>
          <a:p>
            <a:pPr marL="457200" indent="-457200">
              <a:lnSpc>
                <a:spcPct val="150000"/>
              </a:lnSpc>
              <a:buFont typeface="+mj-lt"/>
              <a:buAutoNum type="arabicPeriod"/>
              <a:defRPr/>
            </a:pPr>
            <a:r>
              <a:rPr lang="da-DK" dirty="0"/>
              <a:t>Mangel på initiativ</a:t>
            </a:r>
          </a:p>
          <a:p>
            <a:pPr marL="442913" indent="-442913">
              <a:lnSpc>
                <a:spcPct val="150000"/>
              </a:lnSpc>
              <a:buNone/>
              <a:defRPr/>
            </a:pPr>
            <a:r>
              <a:rPr lang="da-DK" dirty="0"/>
              <a:t>8.    Forandringer i humør og personlighed</a:t>
            </a:r>
          </a:p>
          <a:p>
            <a:pPr marL="442913" indent="-442913">
              <a:lnSpc>
                <a:spcPct val="150000"/>
              </a:lnSpc>
              <a:buNone/>
              <a:defRPr/>
            </a:pPr>
            <a:r>
              <a:rPr lang="da-DK" dirty="0"/>
              <a:t>9.    Svigtende interesse for socialt samvær</a:t>
            </a:r>
          </a:p>
          <a:p>
            <a:pPr marL="442913" indent="-442913">
              <a:lnSpc>
                <a:spcPct val="150000"/>
              </a:lnSpc>
              <a:buNone/>
              <a:defRPr/>
            </a:pPr>
            <a:r>
              <a:rPr lang="da-DK" dirty="0"/>
              <a:t>10.  Problemer med at tænke abstrakt</a:t>
            </a:r>
          </a:p>
          <a:p>
            <a:pPr marL="457200" indent="-457200">
              <a:buFont typeface="+mj-lt"/>
              <a:buAutoNum type="arabicPeriod"/>
              <a:defRPr/>
            </a:pPr>
            <a:endParaRPr lang="da-DK" dirty="0"/>
          </a:p>
          <a:p>
            <a:pPr marL="0" indent="0">
              <a:buFontTx/>
              <a:buNone/>
              <a:defRPr/>
            </a:pPr>
            <a:endParaRPr lang="da-DK" dirty="0"/>
          </a:p>
          <a:p>
            <a:pPr>
              <a:buFont typeface="Verdana" pitchFamily="34" charset="0"/>
              <a:buAutoNum type="arabicPeriod"/>
            </a:pPr>
            <a:endParaRPr lang="da-DK" altLang="da-DK" dirty="0"/>
          </a:p>
        </p:txBody>
      </p:sp>
      <p:sp>
        <p:nvSpPr>
          <p:cNvPr id="5" name="Pladsholder til dato 4">
            <a:extLst>
              <a:ext uri="{FF2B5EF4-FFF2-40B4-BE49-F238E27FC236}">
                <a16:creationId xmlns:a16="http://schemas.microsoft.com/office/drawing/2014/main" id="{D0994292-75AC-44F8-B8C6-42BAF9BFEEE9}"/>
              </a:ext>
            </a:extLst>
          </p:cNvPr>
          <p:cNvSpPr>
            <a:spLocks noGrp="1"/>
          </p:cNvSpPr>
          <p:nvPr>
            <p:ph type="dt" sz="half" idx="10"/>
          </p:nvPr>
        </p:nvSpPr>
        <p:spPr/>
        <p:txBody>
          <a:bodyPr/>
          <a:lstStyle/>
          <a:p>
            <a:r>
              <a:rPr lang="da-DK" sz="900" dirty="0"/>
              <a:t>Udarbejdet januar 2019</a:t>
            </a:r>
          </a:p>
        </p:txBody>
      </p:sp>
      <p:sp>
        <p:nvSpPr>
          <p:cNvPr id="6" name="Pladsholder til sidefod 5">
            <a:extLst>
              <a:ext uri="{FF2B5EF4-FFF2-40B4-BE49-F238E27FC236}">
                <a16:creationId xmlns:a16="http://schemas.microsoft.com/office/drawing/2014/main" id="{5794B5F6-077F-4943-834B-F0183D647165}"/>
              </a:ext>
            </a:extLst>
          </p:cNvPr>
          <p:cNvSpPr>
            <a:spLocks noGrp="1"/>
          </p:cNvSpPr>
          <p:nvPr>
            <p:ph type="ftr" sz="quarter" idx="11"/>
          </p:nvPr>
        </p:nvSpPr>
        <p:spPr/>
        <p:txBody>
          <a:bodyPr/>
          <a:lstStyle/>
          <a:p>
            <a:pPr algn="r"/>
            <a:r>
              <a:rPr lang="da-DK" sz="900" dirty="0"/>
              <a:t>Billedmateriale: Nationalt Videnscenter for Demens / Colourbox.dk / Commons Wikimedia</a:t>
            </a:r>
          </a:p>
        </p:txBody>
      </p:sp>
      <p:pic>
        <p:nvPicPr>
          <p:cNvPr id="10" name="Pladsholder til indhold 4">
            <a:extLst>
              <a:ext uri="{FF2B5EF4-FFF2-40B4-BE49-F238E27FC236}">
                <a16:creationId xmlns:a16="http://schemas.microsoft.com/office/drawing/2014/main" id="{8FFD0DB2-4665-4173-ABA4-483791A36C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901" t="5001" r="13373" b="1646"/>
          <a:stretch/>
        </p:blipFill>
        <p:spPr>
          <a:xfrm>
            <a:off x="5932327" y="927740"/>
            <a:ext cx="2740448" cy="2475244"/>
          </a:xfrm>
          <a:prstGeom prst="rect">
            <a:avLst/>
          </a:prstGeom>
        </p:spPr>
      </p:pic>
    </p:spTree>
    <p:extLst>
      <p:ext uri="{BB962C8B-B14F-4D97-AF65-F5344CB8AC3E}">
        <p14:creationId xmlns:p14="http://schemas.microsoft.com/office/powerpoint/2010/main" val="91120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7"/>
          <p:cNvSpPr txBox="1">
            <a:spLocks noChangeArrowheads="1"/>
          </p:cNvSpPr>
          <p:nvPr/>
        </p:nvSpPr>
        <p:spPr bwMode="auto">
          <a:xfrm>
            <a:off x="366247" y="82433"/>
            <a:ext cx="76293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da-DK" altLang="da-DK" sz="2800" b="1" dirty="0">
                <a:solidFill>
                  <a:schemeClr val="bg1"/>
                </a:solidFill>
                <a:latin typeface="+mj-lt"/>
              </a:rPr>
              <a:t>Hippocampus - ”søhesten” </a:t>
            </a:r>
          </a:p>
        </p:txBody>
      </p:sp>
      <p:sp>
        <p:nvSpPr>
          <p:cNvPr id="32772" name="Text Box 8"/>
          <p:cNvSpPr txBox="1">
            <a:spLocks noChangeArrowheads="1"/>
          </p:cNvSpPr>
          <p:nvPr/>
        </p:nvSpPr>
        <p:spPr bwMode="auto">
          <a:xfrm>
            <a:off x="366247" y="1577086"/>
            <a:ext cx="48538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da-DK" altLang="da-DK" sz="2000" dirty="0">
                <a:solidFill>
                  <a:srgbClr val="000000"/>
                </a:solidFill>
                <a:latin typeface="+mn-lt"/>
              </a:rPr>
              <a:t>Hippocampus (søhesten) er vigtig for indlæring af ny viden:</a:t>
            </a:r>
          </a:p>
          <a:p>
            <a:pPr algn="l" eaLnBrk="1" hangingPunct="1"/>
            <a:endParaRPr lang="da-DK" altLang="da-DK" sz="2000" dirty="0">
              <a:solidFill>
                <a:srgbClr val="000000"/>
              </a:solidFill>
              <a:latin typeface="+mn-lt"/>
            </a:endParaRPr>
          </a:p>
          <a:p>
            <a:pPr marL="342900" indent="-342900" algn="l" eaLnBrk="1" hangingPunct="1">
              <a:buFont typeface="Arial" panose="020B0604020202020204" pitchFamily="34" charset="0"/>
              <a:buChar char="•"/>
            </a:pPr>
            <a:r>
              <a:rPr lang="da-DK" altLang="da-DK" sz="2000" dirty="0">
                <a:solidFill>
                  <a:srgbClr val="000000"/>
                </a:solidFill>
                <a:latin typeface="+mn-lt"/>
              </a:rPr>
              <a:t>derfor har personer med Alzheimers sygdom svært ved lære nyt</a:t>
            </a:r>
            <a:br>
              <a:rPr lang="da-DK" altLang="da-DK" sz="2000" dirty="0">
                <a:solidFill>
                  <a:srgbClr val="000000"/>
                </a:solidFill>
                <a:latin typeface="+mn-lt"/>
              </a:rPr>
            </a:br>
            <a:r>
              <a:rPr lang="da-DK" altLang="da-DK" sz="2000" dirty="0">
                <a:solidFill>
                  <a:srgbClr val="000000"/>
                </a:solidFill>
                <a:latin typeface="+mn-lt"/>
              </a:rPr>
              <a:t> </a:t>
            </a:r>
          </a:p>
          <a:p>
            <a:pPr marL="342900" indent="-342900" algn="l" eaLnBrk="1" hangingPunct="1">
              <a:buFont typeface="Arial" panose="020B0604020202020204" pitchFamily="34" charset="0"/>
              <a:buChar char="•"/>
            </a:pPr>
            <a:r>
              <a:rPr lang="da-DK" altLang="da-DK" sz="2000" dirty="0">
                <a:solidFill>
                  <a:srgbClr val="000000"/>
                </a:solidFill>
                <a:latin typeface="+mn-lt"/>
              </a:rPr>
              <a:t>derfor har alle personer med Alzheimers sygdom hukommelsesbesvær</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2829" y="2489625"/>
            <a:ext cx="3094924" cy="357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dsholder til tekst 4"/>
          <p:cNvSpPr>
            <a:spLocks noGrp="1"/>
          </p:cNvSpPr>
          <p:nvPr>
            <p:ph type="body" sz="quarter" idx="13"/>
          </p:nvPr>
        </p:nvSpPr>
        <p:spPr>
          <a:xfrm>
            <a:off x="366247" y="796229"/>
            <a:ext cx="7886700" cy="523221"/>
          </a:xfrm>
        </p:spPr>
        <p:txBody>
          <a:bodyPr>
            <a:normAutofit/>
          </a:bodyPr>
          <a:lstStyle/>
          <a:p>
            <a:r>
              <a:rPr lang="da-DK" altLang="da-DK" sz="2800" b="1" dirty="0"/>
              <a:t>Alzheimers sygdom starter i ”søhesten” </a:t>
            </a:r>
            <a:endParaRPr lang="da-DK" altLang="da-DK" sz="2800" dirty="0">
              <a:solidFill>
                <a:srgbClr val="000000"/>
              </a:solidFill>
            </a:endParaRPr>
          </a:p>
          <a:p>
            <a:endParaRPr lang="da-DK" dirty="0"/>
          </a:p>
        </p:txBody>
      </p:sp>
      <p:sp>
        <p:nvSpPr>
          <p:cNvPr id="3" name="Pladsholder til dato 2">
            <a:extLst>
              <a:ext uri="{FF2B5EF4-FFF2-40B4-BE49-F238E27FC236}">
                <a16:creationId xmlns:a16="http://schemas.microsoft.com/office/drawing/2014/main" id="{8E30C57C-ECCD-4FDD-9A35-284451948F8E}"/>
              </a:ext>
            </a:extLst>
          </p:cNvPr>
          <p:cNvSpPr>
            <a:spLocks noGrp="1"/>
          </p:cNvSpPr>
          <p:nvPr>
            <p:ph type="dt" sz="half" idx="10"/>
          </p:nvPr>
        </p:nvSpPr>
        <p:spPr/>
        <p:txBody>
          <a:bodyPr/>
          <a:lstStyle/>
          <a:p>
            <a:r>
              <a:rPr lang="da-DK"/>
              <a:t>Udarbejdet januar 2019</a:t>
            </a:r>
            <a:endParaRPr lang="da-DK" dirty="0"/>
          </a:p>
        </p:txBody>
      </p:sp>
      <p:sp>
        <p:nvSpPr>
          <p:cNvPr id="4" name="Pladsholder til sidefod 3">
            <a:extLst>
              <a:ext uri="{FF2B5EF4-FFF2-40B4-BE49-F238E27FC236}">
                <a16:creationId xmlns:a16="http://schemas.microsoft.com/office/drawing/2014/main" id="{DB4B30C6-A991-4FBD-86DB-34AA255F9C1B}"/>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150419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115888" y="15430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a:p>
        </p:txBody>
      </p:sp>
      <p:sp>
        <p:nvSpPr>
          <p:cNvPr id="35844" name="Rectangle 7"/>
          <p:cNvSpPr>
            <a:spLocks noChangeArrowheads="1"/>
          </p:cNvSpPr>
          <p:nvPr/>
        </p:nvSpPr>
        <p:spPr bwMode="auto">
          <a:xfrm>
            <a:off x="-115888" y="15430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a:p>
        </p:txBody>
      </p:sp>
      <p:sp>
        <p:nvSpPr>
          <p:cNvPr id="35845" name="Rectangle 8"/>
          <p:cNvSpPr>
            <a:spLocks noChangeArrowheads="1"/>
          </p:cNvSpPr>
          <p:nvPr/>
        </p:nvSpPr>
        <p:spPr bwMode="auto">
          <a:xfrm>
            <a:off x="-115888" y="15430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a:p>
        </p:txBody>
      </p:sp>
      <p:sp>
        <p:nvSpPr>
          <p:cNvPr id="35846" name="Rectangle 9"/>
          <p:cNvSpPr>
            <a:spLocks noChangeArrowheads="1"/>
          </p:cNvSpPr>
          <p:nvPr/>
        </p:nvSpPr>
        <p:spPr bwMode="auto">
          <a:xfrm>
            <a:off x="533400" y="281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a:p>
        </p:txBody>
      </p:sp>
      <p:sp>
        <p:nvSpPr>
          <p:cNvPr id="35851" name="Rectangle 16"/>
          <p:cNvSpPr>
            <a:spLocks noGrp="1" noChangeArrowheads="1"/>
          </p:cNvSpPr>
          <p:nvPr>
            <p:ph type="title" idx="4294967295"/>
          </p:nvPr>
        </p:nvSpPr>
        <p:spPr>
          <a:xfrm>
            <a:off x="533400" y="125729"/>
            <a:ext cx="6198870" cy="494175"/>
          </a:xfrm>
        </p:spPr>
        <p:txBody>
          <a:bodyPr>
            <a:normAutofit/>
          </a:bodyPr>
          <a:lstStyle/>
          <a:p>
            <a:r>
              <a:rPr lang="da-DK" altLang="da-DK" dirty="0"/>
              <a:t>Alzheimers sygdom – tidlige stadier</a:t>
            </a:r>
            <a:endParaRPr lang="da-DK" altLang="da-DK" sz="2000" i="1" dirty="0"/>
          </a:p>
        </p:txBody>
      </p:sp>
      <p:sp>
        <p:nvSpPr>
          <p:cNvPr id="3" name="Pladsholder til dato 2">
            <a:extLst>
              <a:ext uri="{FF2B5EF4-FFF2-40B4-BE49-F238E27FC236}">
                <a16:creationId xmlns:a16="http://schemas.microsoft.com/office/drawing/2014/main" id="{406CD5CF-4CC9-4797-8F0A-647FF59870E8}"/>
              </a:ext>
            </a:extLst>
          </p:cNvPr>
          <p:cNvSpPr>
            <a:spLocks noGrp="1"/>
          </p:cNvSpPr>
          <p:nvPr>
            <p:ph type="dt" sz="half" idx="10"/>
          </p:nvPr>
        </p:nvSpPr>
        <p:spPr/>
        <p:txBody>
          <a:bodyPr/>
          <a:lstStyle/>
          <a:p>
            <a:r>
              <a:rPr lang="da-DK" sz="900" dirty="0"/>
              <a:t>Udarbejdet januar 2019</a:t>
            </a:r>
          </a:p>
        </p:txBody>
      </p:sp>
      <p:sp>
        <p:nvSpPr>
          <p:cNvPr id="4" name="Pladsholder til sidefod 3">
            <a:extLst>
              <a:ext uri="{FF2B5EF4-FFF2-40B4-BE49-F238E27FC236}">
                <a16:creationId xmlns:a16="http://schemas.microsoft.com/office/drawing/2014/main" id="{AB1A16FC-94DB-411A-8DD9-E5C9A31FAD8A}"/>
              </a:ext>
            </a:extLst>
          </p:cNvPr>
          <p:cNvSpPr>
            <a:spLocks noGrp="1"/>
          </p:cNvSpPr>
          <p:nvPr>
            <p:ph type="ftr" sz="quarter" idx="11"/>
          </p:nvPr>
        </p:nvSpPr>
        <p:spPr>
          <a:xfrm>
            <a:off x="2255520" y="6463421"/>
            <a:ext cx="6511290" cy="365125"/>
          </a:xfrm>
        </p:spPr>
        <p:txBody>
          <a:bodyPr/>
          <a:lstStyle/>
          <a:p>
            <a:pPr algn="r"/>
            <a:r>
              <a:rPr lang="da-DK" sz="900" dirty="0"/>
              <a:t>Billedmateriale: Nationalt Videnscenter for Demens / Colourbox.dk / Commons Wikimedia</a:t>
            </a:r>
          </a:p>
        </p:txBody>
      </p:sp>
      <p:sp>
        <p:nvSpPr>
          <p:cNvPr id="6" name="Rektangel 5">
            <a:extLst>
              <a:ext uri="{FF2B5EF4-FFF2-40B4-BE49-F238E27FC236}">
                <a16:creationId xmlns:a16="http://schemas.microsoft.com/office/drawing/2014/main" id="{4CD2B429-64C2-4FB4-8D77-9E0B824EC44D}"/>
              </a:ext>
            </a:extLst>
          </p:cNvPr>
          <p:cNvSpPr/>
          <p:nvPr/>
        </p:nvSpPr>
        <p:spPr>
          <a:xfrm>
            <a:off x="563881" y="635924"/>
            <a:ext cx="7688022" cy="4093428"/>
          </a:xfrm>
          <a:prstGeom prst="rect">
            <a:avLst/>
          </a:prstGeom>
        </p:spPr>
        <p:txBody>
          <a:bodyPr wrap="square">
            <a:spAutoFit/>
          </a:bodyPr>
          <a:lstStyle/>
          <a:p>
            <a:endParaRPr lang="da-DK" sz="2000" dirty="0"/>
          </a:p>
          <a:p>
            <a:r>
              <a:rPr lang="da-DK" sz="2000" b="1" dirty="0"/>
              <a:t>Forskellige sygdomsprocesser forløber parallelt og indgår i et samspil:  </a:t>
            </a:r>
            <a:r>
              <a:rPr lang="da-DK" sz="2000" dirty="0"/>
              <a:t> </a:t>
            </a:r>
          </a:p>
          <a:p>
            <a:endParaRPr lang="da-DK" sz="2000" dirty="0"/>
          </a:p>
          <a:p>
            <a:pPr marL="171450" indent="-171450">
              <a:buFont typeface="Arial" panose="020B0604020202020204" pitchFamily="34" charset="0"/>
              <a:buChar char="•"/>
            </a:pPr>
            <a:r>
              <a:rPr lang="da-DK" sz="2000" dirty="0"/>
              <a:t>Ophobning af proteiner – primært i tindingelappen og i mindre </a:t>
            </a:r>
            <a:br>
              <a:rPr lang="da-DK" sz="2000" dirty="0"/>
            </a:br>
            <a:r>
              <a:rPr lang="da-DK" sz="2000" dirty="0"/>
              <a:t>grad i pandelappen</a:t>
            </a:r>
            <a:br>
              <a:rPr lang="da-DK" sz="2000" dirty="0"/>
            </a:br>
            <a:r>
              <a:rPr lang="da-DK" sz="2000" dirty="0"/>
              <a:t> </a:t>
            </a:r>
          </a:p>
          <a:p>
            <a:pPr marL="171450" indent="-171450">
              <a:buFont typeface="Arial" panose="020B0604020202020204" pitchFamily="34" charset="0"/>
              <a:buChar char="•"/>
            </a:pPr>
            <a:r>
              <a:rPr lang="da-DK" sz="2000" dirty="0"/>
              <a:t>Mangel på signalstoffer i hjernen</a:t>
            </a:r>
            <a:br>
              <a:rPr lang="da-DK" sz="2000" dirty="0"/>
            </a:br>
            <a:endParaRPr lang="da-DK" sz="2000" dirty="0"/>
          </a:p>
          <a:p>
            <a:pPr marL="171450" indent="-171450">
              <a:buFont typeface="Arial" panose="020B0604020202020204" pitchFamily="34" charset="0"/>
              <a:buChar char="•"/>
            </a:pPr>
            <a:r>
              <a:rPr lang="da-DK" sz="2000" dirty="0"/>
              <a:t>Lettere svigt i hukommelse og overblik</a:t>
            </a:r>
            <a:br>
              <a:rPr lang="da-DK" sz="2000" dirty="0"/>
            </a:br>
            <a:endParaRPr lang="da-DK" sz="2000" dirty="0"/>
          </a:p>
          <a:p>
            <a:pPr marL="171450" indent="-171450">
              <a:buFont typeface="Arial" panose="020B0604020202020204" pitchFamily="34" charset="0"/>
              <a:buChar char="•"/>
            </a:pPr>
            <a:r>
              <a:rPr lang="da-DK" sz="2000" dirty="0"/>
              <a:t>Personen klarer sig i det væsentligste </a:t>
            </a:r>
            <a:br>
              <a:rPr lang="da-DK" sz="2000" dirty="0"/>
            </a:br>
            <a:r>
              <a:rPr lang="da-DK" sz="2000" dirty="0"/>
              <a:t>alene uden behov for  hjælp</a:t>
            </a:r>
          </a:p>
          <a:p>
            <a:endParaRPr lang="da-DK" sz="2000" dirty="0"/>
          </a:p>
        </p:txBody>
      </p:sp>
      <p:pic>
        <p:nvPicPr>
          <p:cNvPr id="11" name="Pladsholder til indhold 4">
            <a:extLst>
              <a:ext uri="{FF2B5EF4-FFF2-40B4-BE49-F238E27FC236}">
                <a16:creationId xmlns:a16="http://schemas.microsoft.com/office/drawing/2014/main" id="{01A556D5-4B15-4482-9E86-9E5B499CB3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901" t="5001" r="13373" b="1646"/>
          <a:stretch/>
        </p:blipFill>
        <p:spPr>
          <a:xfrm>
            <a:off x="5515932" y="3069424"/>
            <a:ext cx="3250878" cy="2936277"/>
          </a:xfrm>
          <a:prstGeom prst="rect">
            <a:avLst/>
          </a:prstGeom>
        </p:spPr>
      </p:pic>
    </p:spTree>
    <p:extLst>
      <p:ext uri="{BB962C8B-B14F-4D97-AF65-F5344CB8AC3E}">
        <p14:creationId xmlns:p14="http://schemas.microsoft.com/office/powerpoint/2010/main" val="222297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82223-3F7D-45E8-95D0-E50A6B27A649}"/>
              </a:ext>
            </a:extLst>
          </p:cNvPr>
          <p:cNvSpPr>
            <a:spLocks noGrp="1"/>
          </p:cNvSpPr>
          <p:nvPr>
            <p:ph type="title"/>
          </p:nvPr>
        </p:nvSpPr>
        <p:spPr/>
        <p:txBody>
          <a:bodyPr/>
          <a:lstStyle/>
          <a:p>
            <a:r>
              <a:rPr lang="da-DK" dirty="0"/>
              <a:t>Alzheimers sygdom – let stadie</a:t>
            </a:r>
          </a:p>
        </p:txBody>
      </p:sp>
      <p:sp>
        <p:nvSpPr>
          <p:cNvPr id="3" name="Pladsholder til indhold 2">
            <a:extLst>
              <a:ext uri="{FF2B5EF4-FFF2-40B4-BE49-F238E27FC236}">
                <a16:creationId xmlns:a16="http://schemas.microsoft.com/office/drawing/2014/main" id="{08F46C76-503C-41FC-A7FC-B90A7906AEA0}"/>
              </a:ext>
            </a:extLst>
          </p:cNvPr>
          <p:cNvSpPr>
            <a:spLocks noGrp="1"/>
          </p:cNvSpPr>
          <p:nvPr>
            <p:ph idx="1"/>
          </p:nvPr>
        </p:nvSpPr>
        <p:spPr/>
        <p:txBody>
          <a:bodyPr/>
          <a:lstStyle/>
          <a:p>
            <a:r>
              <a:rPr lang="da-DK" dirty="0"/>
              <a:t>Nedsat hukommelse for nyere hændelser </a:t>
            </a:r>
          </a:p>
          <a:p>
            <a:r>
              <a:rPr lang="da-DK" dirty="0"/>
              <a:t>Evt. lettere påvirkede orienteringsevner</a:t>
            </a:r>
          </a:p>
          <a:p>
            <a:r>
              <a:rPr lang="da-DK" dirty="0"/>
              <a:t>Overblik og koncentration svigter </a:t>
            </a:r>
          </a:p>
          <a:p>
            <a:r>
              <a:rPr lang="da-DK" dirty="0"/>
              <a:t>Ting bliver forlagt</a:t>
            </a:r>
          </a:p>
          <a:p>
            <a:r>
              <a:rPr lang="da-DK" dirty="0"/>
              <a:t>Problemer med at finde ordene</a:t>
            </a:r>
          </a:p>
          <a:p>
            <a:r>
              <a:rPr lang="da-DK" dirty="0"/>
              <a:t>Nedsat initiativ</a:t>
            </a:r>
          </a:p>
          <a:p>
            <a:r>
              <a:rPr lang="da-DK" dirty="0"/>
              <a:t>Tristhed</a:t>
            </a:r>
          </a:p>
          <a:p>
            <a:r>
              <a:rPr lang="da-DK" dirty="0"/>
              <a:t>Problemer med komplekse opgave</a:t>
            </a:r>
          </a:p>
        </p:txBody>
      </p:sp>
      <p:sp>
        <p:nvSpPr>
          <p:cNvPr id="4" name="Pladsholder til dato 3">
            <a:extLst>
              <a:ext uri="{FF2B5EF4-FFF2-40B4-BE49-F238E27FC236}">
                <a16:creationId xmlns:a16="http://schemas.microsoft.com/office/drawing/2014/main" id="{6CA2E450-CB12-4468-A9C8-FE74BAB2B74B}"/>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A4DAE7AB-DE20-424B-926B-11AC87D280F0}"/>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6" name="Pladsholder til slidenummer 5">
            <a:extLst>
              <a:ext uri="{FF2B5EF4-FFF2-40B4-BE49-F238E27FC236}">
                <a16:creationId xmlns:a16="http://schemas.microsoft.com/office/drawing/2014/main" id="{F472EEE6-8AFB-42A8-A419-DD1F995AD35E}"/>
              </a:ext>
            </a:extLst>
          </p:cNvPr>
          <p:cNvSpPr>
            <a:spLocks noGrp="1"/>
          </p:cNvSpPr>
          <p:nvPr>
            <p:ph type="sldNum" sz="quarter" idx="12"/>
          </p:nvPr>
        </p:nvSpPr>
        <p:spPr/>
        <p:txBody>
          <a:bodyPr/>
          <a:lstStyle/>
          <a:p>
            <a:fld id="{74447C9C-57A8-4003-9066-4A7E6D84F205}" type="slidenum">
              <a:rPr lang="da-DK" smtClean="0"/>
              <a:t>14</a:t>
            </a:fld>
            <a:endParaRPr lang="da-DK" dirty="0"/>
          </a:p>
        </p:txBody>
      </p:sp>
      <p:sp>
        <p:nvSpPr>
          <p:cNvPr id="7" name="Pladsholder til tekst 6">
            <a:extLst>
              <a:ext uri="{FF2B5EF4-FFF2-40B4-BE49-F238E27FC236}">
                <a16:creationId xmlns:a16="http://schemas.microsoft.com/office/drawing/2014/main" id="{EAC9C760-4F67-471F-B7B9-F03A43B90D5E}"/>
              </a:ext>
            </a:extLst>
          </p:cNvPr>
          <p:cNvSpPr>
            <a:spLocks noGrp="1"/>
          </p:cNvSpPr>
          <p:nvPr>
            <p:ph type="body" sz="quarter" idx="13"/>
          </p:nvPr>
        </p:nvSpPr>
        <p:spPr/>
        <p:txBody>
          <a:bodyPr/>
          <a:lstStyle/>
          <a:p>
            <a:r>
              <a:rPr lang="da-DK" b="1" dirty="0"/>
              <a:t>Personen kan klare sig alene men med behov for lidt støtte:</a:t>
            </a:r>
          </a:p>
        </p:txBody>
      </p:sp>
    </p:spTree>
    <p:extLst>
      <p:ext uri="{BB962C8B-B14F-4D97-AF65-F5344CB8AC3E}">
        <p14:creationId xmlns:p14="http://schemas.microsoft.com/office/powerpoint/2010/main" val="286356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1249363" y="609600"/>
            <a:ext cx="664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endParaRPr lang="da-DK" altLang="da-DK" b="1"/>
          </a:p>
        </p:txBody>
      </p:sp>
      <p:sp>
        <p:nvSpPr>
          <p:cNvPr id="37891" name="Rectangle 6"/>
          <p:cNvSpPr>
            <a:spLocks noChangeArrowheads="1"/>
          </p:cNvSpPr>
          <p:nvPr/>
        </p:nvSpPr>
        <p:spPr bwMode="auto">
          <a:xfrm>
            <a:off x="-115888" y="15430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a:p>
        </p:txBody>
      </p:sp>
      <p:sp>
        <p:nvSpPr>
          <p:cNvPr id="37892" name="Rectangle 7"/>
          <p:cNvSpPr>
            <a:spLocks noChangeArrowheads="1"/>
          </p:cNvSpPr>
          <p:nvPr/>
        </p:nvSpPr>
        <p:spPr bwMode="auto">
          <a:xfrm>
            <a:off x="-115888" y="15430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a:p>
        </p:txBody>
      </p:sp>
      <p:sp>
        <p:nvSpPr>
          <p:cNvPr id="37893" name="Rectangle 8"/>
          <p:cNvSpPr>
            <a:spLocks noChangeArrowheads="1"/>
          </p:cNvSpPr>
          <p:nvPr/>
        </p:nvSpPr>
        <p:spPr bwMode="auto">
          <a:xfrm>
            <a:off x="-115888" y="15430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a:p>
        </p:txBody>
      </p:sp>
      <p:sp>
        <p:nvSpPr>
          <p:cNvPr id="37894" name="Rectangle 9"/>
          <p:cNvSpPr>
            <a:spLocks noChangeArrowheads="1"/>
          </p:cNvSpPr>
          <p:nvPr/>
        </p:nvSpPr>
        <p:spPr bwMode="auto">
          <a:xfrm>
            <a:off x="533400" y="281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a:p>
        </p:txBody>
      </p:sp>
      <p:sp>
        <p:nvSpPr>
          <p:cNvPr id="37895" name="Rectangle 10"/>
          <p:cNvSpPr>
            <a:spLocks noChangeArrowheads="1"/>
          </p:cNvSpPr>
          <p:nvPr/>
        </p:nvSpPr>
        <p:spPr bwMode="auto">
          <a:xfrm>
            <a:off x="-115888" y="15430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endParaRPr lang="da-DK" altLang="da-DK"/>
          </a:p>
        </p:txBody>
      </p:sp>
      <p:sp>
        <p:nvSpPr>
          <p:cNvPr id="37899" name="Text Box 14"/>
          <p:cNvSpPr txBox="1">
            <a:spLocks noChangeArrowheads="1"/>
          </p:cNvSpPr>
          <p:nvPr/>
        </p:nvSpPr>
        <p:spPr bwMode="auto">
          <a:xfrm>
            <a:off x="506367" y="1066800"/>
            <a:ext cx="738827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a:buFont typeface="Arial" panose="020B0604020202020204" pitchFamily="34" charset="0"/>
              <a:buChar char="•"/>
            </a:pPr>
            <a:r>
              <a:rPr lang="da-DK" sz="2000" dirty="0">
                <a:latin typeface="+mn-lt"/>
              </a:rPr>
              <a:t>I takt med udviklingen af Alzheimers sygdom breder sygdomsforandringerne sig ud i resten af tindingelappen </a:t>
            </a:r>
            <a:br>
              <a:rPr lang="da-DK" sz="2000" dirty="0">
                <a:latin typeface="+mn-lt"/>
              </a:rPr>
            </a:br>
            <a:r>
              <a:rPr lang="da-DK" sz="2000" dirty="0">
                <a:latin typeface="+mn-lt"/>
              </a:rPr>
              <a:t>samt i isselappen og pandelappen </a:t>
            </a:r>
          </a:p>
          <a:p>
            <a:pPr algn="l" eaLnBrk="1" hangingPunct="1"/>
            <a:endParaRPr lang="da-DK" altLang="da-DK" sz="2000" dirty="0">
              <a:latin typeface="+mn-lt"/>
            </a:endParaRPr>
          </a:p>
          <a:p>
            <a:pPr marL="342900" indent="-342900">
              <a:buFont typeface="Arial" panose="020B0604020202020204" pitchFamily="34" charset="0"/>
              <a:buChar char="•"/>
            </a:pPr>
            <a:r>
              <a:rPr lang="da-DK" altLang="da-DK" sz="2000" dirty="0">
                <a:latin typeface="+mn-lt"/>
              </a:rPr>
              <a:t>Symptomerne bliver værre </a:t>
            </a:r>
          </a:p>
          <a:p>
            <a:endParaRPr lang="da-DK" altLang="da-DK" sz="2000" dirty="0">
              <a:latin typeface="+mn-lt"/>
            </a:endParaRPr>
          </a:p>
          <a:p>
            <a:pPr marL="342900" indent="-342900" algn="l" eaLnBrk="1" hangingPunct="1">
              <a:buFont typeface="Arial" panose="020B0604020202020204" pitchFamily="34" charset="0"/>
              <a:buChar char="•"/>
            </a:pPr>
            <a:r>
              <a:rPr lang="da-DK" altLang="da-DK" sz="2000" dirty="0">
                <a:latin typeface="+mn-lt"/>
              </a:rPr>
              <a:t>Personen får mere behov for hjælp og støtte til </a:t>
            </a:r>
            <a:br>
              <a:rPr lang="da-DK" altLang="da-DK" sz="2000" dirty="0">
                <a:latin typeface="+mn-lt"/>
              </a:rPr>
            </a:br>
            <a:r>
              <a:rPr lang="da-DK" altLang="da-DK" sz="2000" dirty="0">
                <a:latin typeface="+mn-lt"/>
              </a:rPr>
              <a:t>praktiske gøremål i hverdagen</a:t>
            </a:r>
          </a:p>
          <a:p>
            <a:pPr marL="342900" indent="-342900" algn="l" eaLnBrk="1" hangingPunct="1">
              <a:buFont typeface="Arial" panose="020B0604020202020204" pitchFamily="34" charset="0"/>
              <a:buChar char="•"/>
            </a:pPr>
            <a:endParaRPr lang="da-DK" altLang="da-DK" sz="2000" dirty="0">
              <a:latin typeface="+mn-lt"/>
            </a:endParaRPr>
          </a:p>
          <a:p>
            <a:pPr marL="342900" indent="-342900" algn="l" eaLnBrk="1" hangingPunct="1">
              <a:buFont typeface="Arial" panose="020B0604020202020204" pitchFamily="34" charset="0"/>
              <a:buChar char="•"/>
            </a:pPr>
            <a:endParaRPr lang="da-DK" altLang="da-DK" sz="2000" dirty="0">
              <a:latin typeface="+mn-lt"/>
            </a:endParaRPr>
          </a:p>
          <a:p>
            <a:pPr marL="342900" indent="-342900" algn="l" eaLnBrk="1" hangingPunct="1">
              <a:buFont typeface="Arial" panose="020B0604020202020204" pitchFamily="34" charset="0"/>
              <a:buChar char="•"/>
            </a:pPr>
            <a:endParaRPr lang="da-DK" altLang="da-DK" sz="2000" i="1" dirty="0">
              <a:latin typeface="+mn-lt"/>
            </a:endParaRPr>
          </a:p>
          <a:p>
            <a:pPr marL="342900" indent="-342900" algn="l" eaLnBrk="1" hangingPunct="1">
              <a:buFont typeface="Arial" panose="020B0604020202020204" pitchFamily="34" charset="0"/>
              <a:buChar char="•"/>
            </a:pPr>
            <a:endParaRPr lang="da-DK" altLang="da-DK" sz="2000" dirty="0">
              <a:latin typeface="+mn-lt"/>
            </a:endParaRPr>
          </a:p>
        </p:txBody>
      </p:sp>
      <p:sp>
        <p:nvSpPr>
          <p:cNvPr id="406543" name="Rectangle 15"/>
          <p:cNvSpPr>
            <a:spLocks noGrp="1" noChangeArrowheads="1"/>
          </p:cNvSpPr>
          <p:nvPr>
            <p:ph type="title" idx="4294967295"/>
          </p:nvPr>
        </p:nvSpPr>
        <p:spPr>
          <a:xfrm>
            <a:off x="533400" y="32425"/>
            <a:ext cx="6400800" cy="685800"/>
          </a:xfrm>
        </p:spPr>
        <p:txBody>
          <a:bodyPr>
            <a:normAutofit/>
          </a:bodyPr>
          <a:lstStyle/>
          <a:p>
            <a:pPr>
              <a:defRPr/>
            </a:pPr>
            <a:r>
              <a:rPr lang="da-DK" dirty="0">
                <a:ea typeface="+mj-ea"/>
                <a:cs typeface="+mj-cs"/>
              </a:rPr>
              <a:t>Alzheimers sygdom – moderat stadie</a:t>
            </a:r>
          </a:p>
        </p:txBody>
      </p:sp>
      <p:sp>
        <p:nvSpPr>
          <p:cNvPr id="3" name="Pladsholder til dato 2">
            <a:extLst>
              <a:ext uri="{FF2B5EF4-FFF2-40B4-BE49-F238E27FC236}">
                <a16:creationId xmlns:a16="http://schemas.microsoft.com/office/drawing/2014/main" id="{0D46C553-2292-4A2C-B07B-3D6881B9CC4C}"/>
              </a:ext>
            </a:extLst>
          </p:cNvPr>
          <p:cNvSpPr>
            <a:spLocks noGrp="1"/>
          </p:cNvSpPr>
          <p:nvPr>
            <p:ph type="dt" sz="half" idx="10"/>
          </p:nvPr>
        </p:nvSpPr>
        <p:spPr/>
        <p:txBody>
          <a:bodyPr/>
          <a:lstStyle/>
          <a:p>
            <a:r>
              <a:rPr lang="da-DK" sz="900" dirty="0"/>
              <a:t>Udarbejdet januar 2019</a:t>
            </a:r>
          </a:p>
        </p:txBody>
      </p:sp>
      <p:sp>
        <p:nvSpPr>
          <p:cNvPr id="4" name="Pladsholder til sidefod 3">
            <a:extLst>
              <a:ext uri="{FF2B5EF4-FFF2-40B4-BE49-F238E27FC236}">
                <a16:creationId xmlns:a16="http://schemas.microsoft.com/office/drawing/2014/main" id="{DD0CA22E-348D-4159-95AB-F1C130B7195A}"/>
              </a:ext>
            </a:extLst>
          </p:cNvPr>
          <p:cNvSpPr>
            <a:spLocks noGrp="1"/>
          </p:cNvSpPr>
          <p:nvPr>
            <p:ph type="ftr" sz="quarter" idx="11"/>
          </p:nvPr>
        </p:nvSpPr>
        <p:spPr>
          <a:xfrm>
            <a:off x="2255520" y="6463421"/>
            <a:ext cx="6488430" cy="365125"/>
          </a:xfrm>
        </p:spPr>
        <p:txBody>
          <a:bodyPr/>
          <a:lstStyle/>
          <a:p>
            <a:pPr algn="r"/>
            <a:r>
              <a:rPr lang="da-DK" sz="900" dirty="0"/>
              <a:t>Billedmateriale: Nationalt Videnscenter for Demens / Colourbox.dk </a:t>
            </a:r>
          </a:p>
        </p:txBody>
      </p:sp>
      <p:pic>
        <p:nvPicPr>
          <p:cNvPr id="16" name="Billede 15">
            <a:extLst>
              <a:ext uri="{FF2B5EF4-FFF2-40B4-BE49-F238E27FC236}">
                <a16:creationId xmlns:a16="http://schemas.microsoft.com/office/drawing/2014/main" id="{CC57B845-87B4-4D08-B613-9E56C153CF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6694" y="3343581"/>
            <a:ext cx="2737242" cy="2579325"/>
          </a:xfrm>
          <a:prstGeom prst="rect">
            <a:avLst/>
          </a:prstGeom>
        </p:spPr>
      </p:pic>
      <p:sp>
        <p:nvSpPr>
          <p:cNvPr id="13" name="Ellipse 12">
            <a:extLst>
              <a:ext uri="{FF2B5EF4-FFF2-40B4-BE49-F238E27FC236}">
                <a16:creationId xmlns:a16="http://schemas.microsoft.com/office/drawing/2014/main" id="{620EABD8-CD89-4E65-9109-13C93463D631}"/>
              </a:ext>
            </a:extLst>
          </p:cNvPr>
          <p:cNvSpPr/>
          <p:nvPr/>
        </p:nvSpPr>
        <p:spPr>
          <a:xfrm rot="21031572">
            <a:off x="6265815" y="3682088"/>
            <a:ext cx="1699492" cy="717870"/>
          </a:xfrm>
          <a:prstGeom prst="ellipse">
            <a:avLst/>
          </a:prstGeom>
          <a:solidFill>
            <a:srgbClr val="CE1B22">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4996E261-260A-456D-B341-1D47C17232CF}"/>
              </a:ext>
            </a:extLst>
          </p:cNvPr>
          <p:cNvSpPr/>
          <p:nvPr/>
        </p:nvSpPr>
        <p:spPr>
          <a:xfrm rot="1459262">
            <a:off x="6699487" y="4656814"/>
            <a:ext cx="661735" cy="460623"/>
          </a:xfrm>
          <a:prstGeom prst="ellipse">
            <a:avLst/>
          </a:prstGeom>
          <a:solidFill>
            <a:srgbClr val="CE1B22">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152944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42A07-6446-424E-8261-8614A3045824}"/>
              </a:ext>
            </a:extLst>
          </p:cNvPr>
          <p:cNvSpPr>
            <a:spLocks noGrp="1"/>
          </p:cNvSpPr>
          <p:nvPr>
            <p:ph type="title"/>
          </p:nvPr>
        </p:nvSpPr>
        <p:spPr/>
        <p:txBody>
          <a:bodyPr/>
          <a:lstStyle/>
          <a:p>
            <a:r>
              <a:rPr lang="da-DK" dirty="0"/>
              <a:t>Hjernens kognitive funktioner</a:t>
            </a:r>
          </a:p>
        </p:txBody>
      </p:sp>
      <p:graphicFrame>
        <p:nvGraphicFramePr>
          <p:cNvPr id="10" name="Pladsholder til indhold 9">
            <a:extLst>
              <a:ext uri="{FF2B5EF4-FFF2-40B4-BE49-F238E27FC236}">
                <a16:creationId xmlns:a16="http://schemas.microsoft.com/office/drawing/2014/main" id="{2FAEC64E-5949-4475-9E1B-E9DD899FA844}"/>
              </a:ext>
            </a:extLst>
          </p:cNvPr>
          <p:cNvGraphicFramePr>
            <a:graphicFrameLocks noGrp="1"/>
          </p:cNvGraphicFramePr>
          <p:nvPr>
            <p:ph idx="1"/>
            <p:extLst/>
          </p:nvPr>
        </p:nvGraphicFramePr>
        <p:xfrm>
          <a:off x="628650" y="765810"/>
          <a:ext cx="7886700" cy="5411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dato 3">
            <a:extLst>
              <a:ext uri="{FF2B5EF4-FFF2-40B4-BE49-F238E27FC236}">
                <a16:creationId xmlns:a16="http://schemas.microsoft.com/office/drawing/2014/main" id="{DE4F1186-E143-4770-83B0-76A4731CB862}"/>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62170090-24CE-445F-8FDF-C38B200E0D7D}"/>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pic>
        <p:nvPicPr>
          <p:cNvPr id="11" name="Billede 10">
            <a:extLst>
              <a:ext uri="{FF2B5EF4-FFF2-40B4-BE49-F238E27FC236}">
                <a16:creationId xmlns:a16="http://schemas.microsoft.com/office/drawing/2014/main" id="{C8048D08-1613-43E7-AF73-9A0BD4C4BE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5340" y="1085850"/>
            <a:ext cx="1633479" cy="1539240"/>
          </a:xfrm>
          <a:prstGeom prst="rect">
            <a:avLst/>
          </a:prstGeom>
        </p:spPr>
      </p:pic>
    </p:spTree>
    <p:extLst>
      <p:ext uri="{BB962C8B-B14F-4D97-AF65-F5344CB8AC3E}">
        <p14:creationId xmlns:p14="http://schemas.microsoft.com/office/powerpoint/2010/main" val="325193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E9068-25D2-411C-BD4D-FF4F06EA52D3}"/>
              </a:ext>
            </a:extLst>
          </p:cNvPr>
          <p:cNvSpPr>
            <a:spLocks noGrp="1"/>
          </p:cNvSpPr>
          <p:nvPr>
            <p:ph type="title"/>
          </p:nvPr>
        </p:nvSpPr>
        <p:spPr/>
        <p:txBody>
          <a:bodyPr/>
          <a:lstStyle/>
          <a:p>
            <a:r>
              <a:rPr lang="da-DK" dirty="0"/>
              <a:t>Kognitive påvirkninger ved demens</a:t>
            </a:r>
          </a:p>
        </p:txBody>
      </p:sp>
      <p:sp>
        <p:nvSpPr>
          <p:cNvPr id="4" name="Pladsholder til dato 3">
            <a:extLst>
              <a:ext uri="{FF2B5EF4-FFF2-40B4-BE49-F238E27FC236}">
                <a16:creationId xmlns:a16="http://schemas.microsoft.com/office/drawing/2014/main" id="{6500F02B-990F-4BF7-84A3-EF65DEFE79C9}"/>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8B6E016A-FC85-44DB-8096-AE5FC57B43CD}"/>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13" name="Pladsholder til indhold 12">
            <a:extLst>
              <a:ext uri="{FF2B5EF4-FFF2-40B4-BE49-F238E27FC236}">
                <a16:creationId xmlns:a16="http://schemas.microsoft.com/office/drawing/2014/main" id="{1E80B7C7-66A5-4E60-86A3-7F5CB9B9625E}"/>
              </a:ext>
            </a:extLst>
          </p:cNvPr>
          <p:cNvSpPr>
            <a:spLocks noGrp="1"/>
          </p:cNvSpPr>
          <p:nvPr>
            <p:ph idx="1"/>
          </p:nvPr>
        </p:nvSpPr>
        <p:spPr>
          <a:xfrm>
            <a:off x="628650" y="1268730"/>
            <a:ext cx="8229600" cy="4908233"/>
          </a:xfrm>
        </p:spPr>
        <p:txBody>
          <a:bodyPr>
            <a:normAutofit/>
          </a:bodyPr>
          <a:lstStyle/>
          <a:p>
            <a:pPr marL="0" lvl="0" indent="0">
              <a:buNone/>
            </a:pPr>
            <a:r>
              <a:rPr lang="da-DK" b="1" dirty="0"/>
              <a:t>ADFÆRD – Frontale funktioner  </a:t>
            </a:r>
          </a:p>
          <a:p>
            <a:pPr lvl="1"/>
            <a:r>
              <a:rPr lang="da-DK" sz="2000" dirty="0"/>
              <a:t>Planlægning, dømmekraft, følelser, sociale færdigheder </a:t>
            </a:r>
            <a:br>
              <a:rPr lang="da-DK" sz="2000" dirty="0"/>
            </a:br>
            <a:endParaRPr lang="da-DK" sz="2000" dirty="0"/>
          </a:p>
          <a:p>
            <a:pPr marL="0" lvl="0" indent="0">
              <a:buNone/>
            </a:pPr>
            <a:r>
              <a:rPr lang="da-DK" b="1" dirty="0"/>
              <a:t>AFASI – Sprog </a:t>
            </a:r>
          </a:p>
          <a:p>
            <a:r>
              <a:rPr lang="da-DK" dirty="0"/>
              <a:t>Sprogforståelse, formulering</a:t>
            </a:r>
            <a:br>
              <a:rPr lang="da-DK" dirty="0"/>
            </a:br>
            <a:endParaRPr lang="da-DK" dirty="0"/>
          </a:p>
          <a:p>
            <a:pPr marL="0" lvl="0" indent="0">
              <a:buNone/>
            </a:pPr>
            <a:r>
              <a:rPr lang="da-DK" b="1" dirty="0"/>
              <a:t>APRAKSI – Praksis </a:t>
            </a:r>
          </a:p>
          <a:p>
            <a:r>
              <a:rPr lang="da-DK" dirty="0"/>
              <a:t>Handlemønstre, praktiske færdigheder, koordinering</a:t>
            </a:r>
            <a:br>
              <a:rPr lang="da-DK" dirty="0"/>
            </a:br>
            <a:endParaRPr lang="da-DK" dirty="0"/>
          </a:p>
          <a:p>
            <a:pPr lvl="0"/>
            <a:r>
              <a:rPr lang="da-DK" b="1" dirty="0"/>
              <a:t>AGNOSI – Sanseindtryk </a:t>
            </a:r>
            <a:br>
              <a:rPr lang="da-DK" b="1" dirty="0"/>
            </a:br>
            <a:r>
              <a:rPr lang="da-DK" dirty="0"/>
              <a:t>Bearbejdning af sanseindtryk, opfattelse, tydning, forståelse</a:t>
            </a:r>
            <a:br>
              <a:rPr lang="da-DK" dirty="0"/>
            </a:br>
            <a:endParaRPr lang="da-DK" dirty="0"/>
          </a:p>
          <a:p>
            <a:pPr lvl="0"/>
            <a:r>
              <a:rPr lang="da-DK" b="1" dirty="0"/>
              <a:t>AMNESI – Hukommelse </a:t>
            </a:r>
            <a:br>
              <a:rPr lang="da-DK" b="1" dirty="0"/>
            </a:br>
            <a:r>
              <a:rPr lang="da-DK" dirty="0"/>
              <a:t>Indlæring, oplagring, genkaldelse</a:t>
            </a:r>
          </a:p>
          <a:p>
            <a:pPr marL="0" indent="0">
              <a:buNone/>
            </a:pPr>
            <a:endParaRPr lang="da-DK" dirty="0"/>
          </a:p>
        </p:txBody>
      </p:sp>
      <p:sp>
        <p:nvSpPr>
          <p:cNvPr id="14" name="Rektangel 13">
            <a:extLst>
              <a:ext uri="{FF2B5EF4-FFF2-40B4-BE49-F238E27FC236}">
                <a16:creationId xmlns:a16="http://schemas.microsoft.com/office/drawing/2014/main" id="{297CD186-06E9-4E68-B6BB-B12BBDBEDEB7}"/>
              </a:ext>
            </a:extLst>
          </p:cNvPr>
          <p:cNvSpPr/>
          <p:nvPr/>
        </p:nvSpPr>
        <p:spPr>
          <a:xfrm>
            <a:off x="6892934" y="5889305"/>
            <a:ext cx="2628256" cy="430887"/>
          </a:xfrm>
          <a:prstGeom prst="rect">
            <a:avLst/>
          </a:prstGeom>
        </p:spPr>
        <p:txBody>
          <a:bodyPr wrap="square">
            <a:spAutoFit/>
          </a:bodyPr>
          <a:lstStyle/>
          <a:p>
            <a:r>
              <a:rPr lang="da-DK" sz="1100" dirty="0">
                <a:solidFill>
                  <a:schemeClr val="tx1">
                    <a:lumMod val="50000"/>
                    <a:lumOff val="50000"/>
                  </a:schemeClr>
                </a:solidFill>
              </a:rPr>
              <a:t>Kilde: Praktisk </a:t>
            </a:r>
            <a:r>
              <a:rPr lang="da-DK" sz="1100" dirty="0" err="1">
                <a:solidFill>
                  <a:schemeClr val="tx1">
                    <a:lumMod val="50000"/>
                    <a:lumOff val="50000"/>
                  </a:schemeClr>
                </a:solidFill>
              </a:rPr>
              <a:t>Gerontopsykiatri</a:t>
            </a:r>
            <a:r>
              <a:rPr lang="da-DK" sz="1100" dirty="0">
                <a:solidFill>
                  <a:schemeClr val="tx1">
                    <a:lumMod val="50000"/>
                    <a:lumOff val="50000"/>
                  </a:schemeClr>
                </a:solidFill>
              </a:rPr>
              <a:t> af </a:t>
            </a:r>
            <a:br>
              <a:rPr lang="da-DK" sz="1100" dirty="0">
                <a:solidFill>
                  <a:schemeClr val="tx1">
                    <a:lumMod val="50000"/>
                    <a:lumOff val="50000"/>
                  </a:schemeClr>
                </a:solidFill>
              </a:rPr>
            </a:br>
            <a:r>
              <a:rPr lang="da-DK" sz="1100" dirty="0">
                <a:solidFill>
                  <a:schemeClr val="tx1">
                    <a:lumMod val="50000"/>
                    <a:lumOff val="50000"/>
                  </a:schemeClr>
                </a:solidFill>
              </a:rPr>
              <a:t>Nils Christian </a:t>
            </a:r>
            <a:r>
              <a:rPr lang="da-DK" sz="1100" dirty="0" err="1">
                <a:solidFill>
                  <a:schemeClr val="tx1">
                    <a:lumMod val="50000"/>
                    <a:lumOff val="50000"/>
                  </a:schemeClr>
                </a:solidFill>
              </a:rPr>
              <a:t>Gulmann</a:t>
            </a:r>
            <a:endParaRPr lang="da-DK" sz="1100" dirty="0">
              <a:solidFill>
                <a:schemeClr val="tx1">
                  <a:lumMod val="50000"/>
                  <a:lumOff val="50000"/>
                </a:schemeClr>
              </a:solidFill>
            </a:endParaRPr>
          </a:p>
        </p:txBody>
      </p:sp>
      <p:sp>
        <p:nvSpPr>
          <p:cNvPr id="15" name="Tekstfelt 14">
            <a:extLst>
              <a:ext uri="{FF2B5EF4-FFF2-40B4-BE49-F238E27FC236}">
                <a16:creationId xmlns:a16="http://schemas.microsoft.com/office/drawing/2014/main" id="{B9E8A0FF-9594-49A5-B940-C519290AC529}"/>
              </a:ext>
            </a:extLst>
          </p:cNvPr>
          <p:cNvSpPr txBox="1"/>
          <p:nvPr/>
        </p:nvSpPr>
        <p:spPr>
          <a:xfrm>
            <a:off x="628650" y="726338"/>
            <a:ext cx="8092440" cy="678768"/>
          </a:xfrm>
          <a:prstGeom prst="rect">
            <a:avLst/>
          </a:prstGeom>
          <a:noFill/>
        </p:spPr>
        <p:txBody>
          <a:bodyPr wrap="square" lIns="90000" rtlCol="0">
            <a:noAutofit/>
          </a:bodyPr>
          <a:lstStyle/>
          <a:p>
            <a:r>
              <a:rPr lang="da-DK" sz="2000" b="1" dirty="0">
                <a:latin typeface="+mj-lt"/>
              </a:rPr>
              <a:t>De 5 A’er: Mentale funktionsområder, som påvirkes ved demens:</a:t>
            </a:r>
          </a:p>
        </p:txBody>
      </p:sp>
    </p:spTree>
    <p:extLst>
      <p:ext uri="{BB962C8B-B14F-4D97-AF65-F5344CB8AC3E}">
        <p14:creationId xmlns:p14="http://schemas.microsoft.com/office/powerpoint/2010/main" val="1829961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25C8D-F755-49C4-959C-A612CD3396F7}"/>
              </a:ext>
            </a:extLst>
          </p:cNvPr>
          <p:cNvSpPr>
            <a:spLocks noGrp="1"/>
          </p:cNvSpPr>
          <p:nvPr>
            <p:ph type="title"/>
          </p:nvPr>
        </p:nvSpPr>
        <p:spPr/>
        <p:txBody>
          <a:bodyPr/>
          <a:lstStyle/>
          <a:p>
            <a:r>
              <a:rPr lang="da-DK" dirty="0"/>
              <a:t>Forskellige demenssygdomme</a:t>
            </a:r>
          </a:p>
        </p:txBody>
      </p:sp>
      <p:pic>
        <p:nvPicPr>
          <p:cNvPr id="8" name="Pladsholder til indhold 7">
            <a:extLst>
              <a:ext uri="{FF2B5EF4-FFF2-40B4-BE49-F238E27FC236}">
                <a16:creationId xmlns:a16="http://schemas.microsoft.com/office/drawing/2014/main" id="{8C5A5BAA-6021-4586-8BC9-B99B306E399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9800" y="1488284"/>
            <a:ext cx="7376439" cy="3871322"/>
          </a:xfrm>
          <a:prstGeom prst="rect">
            <a:avLst/>
          </a:prstGeom>
        </p:spPr>
      </p:pic>
      <p:sp>
        <p:nvSpPr>
          <p:cNvPr id="4" name="Pladsholder til dato 3">
            <a:extLst>
              <a:ext uri="{FF2B5EF4-FFF2-40B4-BE49-F238E27FC236}">
                <a16:creationId xmlns:a16="http://schemas.microsoft.com/office/drawing/2014/main" id="{E5B25676-061A-4163-B84D-0219E75609C9}"/>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5A235F23-E1A0-4743-ABDD-54F1645834C6}"/>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6" name="Pladsholder til slidenummer 5">
            <a:extLst>
              <a:ext uri="{FF2B5EF4-FFF2-40B4-BE49-F238E27FC236}">
                <a16:creationId xmlns:a16="http://schemas.microsoft.com/office/drawing/2014/main" id="{11C2F49F-F80A-4751-8DCF-0A6EF52D260A}"/>
              </a:ext>
            </a:extLst>
          </p:cNvPr>
          <p:cNvSpPr>
            <a:spLocks noGrp="1"/>
          </p:cNvSpPr>
          <p:nvPr>
            <p:ph type="sldNum" sz="quarter" idx="12"/>
          </p:nvPr>
        </p:nvSpPr>
        <p:spPr/>
        <p:txBody>
          <a:bodyPr/>
          <a:lstStyle/>
          <a:p>
            <a:fld id="{74447C9C-57A8-4003-9066-4A7E6D84F205}" type="slidenum">
              <a:rPr lang="da-DK" smtClean="0"/>
              <a:t>18</a:t>
            </a:fld>
            <a:endParaRPr lang="da-DK" dirty="0"/>
          </a:p>
        </p:txBody>
      </p:sp>
      <p:sp>
        <p:nvSpPr>
          <p:cNvPr id="7" name="Pladsholder til tekst 6">
            <a:extLst>
              <a:ext uri="{FF2B5EF4-FFF2-40B4-BE49-F238E27FC236}">
                <a16:creationId xmlns:a16="http://schemas.microsoft.com/office/drawing/2014/main" id="{64AFEB38-C4A2-45C3-B089-3D0C8EC036C8}"/>
              </a:ext>
            </a:extLst>
          </p:cNvPr>
          <p:cNvSpPr>
            <a:spLocks noGrp="1"/>
          </p:cNvSpPr>
          <p:nvPr>
            <p:ph type="body" sz="quarter" idx="13"/>
          </p:nvPr>
        </p:nvSpPr>
        <p:spPr/>
        <p:txBody>
          <a:bodyPr/>
          <a:lstStyle/>
          <a:p>
            <a:r>
              <a:rPr lang="da-DK" b="1" dirty="0"/>
              <a:t>Video fra Alzheimerforeningen:</a:t>
            </a:r>
          </a:p>
        </p:txBody>
      </p:sp>
      <p:sp>
        <p:nvSpPr>
          <p:cNvPr id="9" name="Tekstfelt 8">
            <a:extLst>
              <a:ext uri="{FF2B5EF4-FFF2-40B4-BE49-F238E27FC236}">
                <a16:creationId xmlns:a16="http://schemas.microsoft.com/office/drawing/2014/main" id="{601E3489-0D52-4CBA-990C-1AB01896F971}"/>
              </a:ext>
            </a:extLst>
          </p:cNvPr>
          <p:cNvSpPr txBox="1"/>
          <p:nvPr/>
        </p:nvSpPr>
        <p:spPr>
          <a:xfrm>
            <a:off x="628650" y="5443238"/>
            <a:ext cx="7768219" cy="479000"/>
          </a:xfrm>
          <a:prstGeom prst="rect">
            <a:avLst/>
          </a:prstGeom>
          <a:noFill/>
        </p:spPr>
        <p:txBody>
          <a:bodyPr wrap="square" lIns="90000" rtlCol="0">
            <a:noAutofit/>
          </a:bodyPr>
          <a:lstStyle/>
          <a:p>
            <a:r>
              <a:rPr lang="da-DK" sz="2000" b="1" dirty="0"/>
              <a:t>Viden om demens: </a:t>
            </a:r>
            <a:r>
              <a:rPr lang="da-DK" sz="1200" dirty="0">
                <a:hlinkClick r:id="rId3"/>
              </a:rPr>
              <a:t>https://demensven.dk/jeg-vil-vide-mere/viden-til-demensvenner/viden-om-demens/</a:t>
            </a:r>
            <a:r>
              <a:rPr lang="da-DK" sz="1200" dirty="0"/>
              <a:t> </a:t>
            </a:r>
            <a:endParaRPr lang="da-DK" sz="2000" dirty="0"/>
          </a:p>
        </p:txBody>
      </p:sp>
    </p:spTree>
    <p:extLst>
      <p:ext uri="{BB962C8B-B14F-4D97-AF65-F5344CB8AC3E}">
        <p14:creationId xmlns:p14="http://schemas.microsoft.com/office/powerpoint/2010/main" val="277102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26A09-3FF8-4A51-A146-F78585F8895E}"/>
              </a:ext>
            </a:extLst>
          </p:cNvPr>
          <p:cNvSpPr>
            <a:spLocks noGrp="1"/>
          </p:cNvSpPr>
          <p:nvPr>
            <p:ph type="title"/>
          </p:nvPr>
        </p:nvSpPr>
        <p:spPr/>
        <p:txBody>
          <a:bodyPr/>
          <a:lstStyle/>
          <a:p>
            <a:r>
              <a:rPr lang="da-DK" dirty="0"/>
              <a:t>Ikke altid hukommelsesproblemer</a:t>
            </a:r>
          </a:p>
        </p:txBody>
      </p:sp>
      <p:sp>
        <p:nvSpPr>
          <p:cNvPr id="3" name="Pladsholder til indhold 2">
            <a:extLst>
              <a:ext uri="{FF2B5EF4-FFF2-40B4-BE49-F238E27FC236}">
                <a16:creationId xmlns:a16="http://schemas.microsoft.com/office/drawing/2014/main" id="{49160E51-316A-44FF-9556-4469294FFCCA}"/>
              </a:ext>
            </a:extLst>
          </p:cNvPr>
          <p:cNvSpPr>
            <a:spLocks noGrp="1"/>
          </p:cNvSpPr>
          <p:nvPr>
            <p:ph idx="1"/>
          </p:nvPr>
        </p:nvSpPr>
        <p:spPr>
          <a:xfrm>
            <a:off x="628650" y="1313895"/>
            <a:ext cx="7886700" cy="4863067"/>
          </a:xfrm>
        </p:spPr>
        <p:txBody>
          <a:bodyPr/>
          <a:lstStyle/>
          <a:p>
            <a:r>
              <a:rPr lang="da-DK" dirty="0"/>
              <a:t>Der findes mange forskellige demenssygdomme</a:t>
            </a:r>
          </a:p>
          <a:p>
            <a:r>
              <a:rPr lang="da-DK" dirty="0"/>
              <a:t>Hukommelsesproblemer er ikke altid det mest dominerende symptom</a:t>
            </a:r>
          </a:p>
          <a:p>
            <a:r>
              <a:rPr lang="da-DK" dirty="0"/>
              <a:t>Hukommelsesproblemer er mest karakteristisk ved Alzheimers sygdom</a:t>
            </a:r>
          </a:p>
          <a:p>
            <a:pPr marL="0" indent="0">
              <a:buNone/>
            </a:pPr>
            <a:endParaRPr lang="da-DK" dirty="0"/>
          </a:p>
          <a:p>
            <a:r>
              <a:rPr lang="da-DK" b="1" dirty="0"/>
              <a:t>Andre symptomer kan være:</a:t>
            </a:r>
          </a:p>
          <a:p>
            <a:pPr lvl="3"/>
            <a:r>
              <a:rPr lang="da-DK" sz="2000" dirty="0"/>
              <a:t>ændringer i  personlighed </a:t>
            </a:r>
          </a:p>
          <a:p>
            <a:pPr lvl="3"/>
            <a:r>
              <a:rPr lang="da-DK" sz="2000" dirty="0"/>
              <a:t>nedsat opmærksomhed</a:t>
            </a:r>
          </a:p>
          <a:p>
            <a:pPr lvl="3"/>
            <a:r>
              <a:rPr lang="da-DK" sz="2000" dirty="0"/>
              <a:t>motoriske vanskeligheder </a:t>
            </a:r>
          </a:p>
          <a:p>
            <a:pPr lvl="3"/>
            <a:r>
              <a:rPr lang="da-DK" sz="2000" dirty="0"/>
              <a:t>tendens til at falde </a:t>
            </a:r>
          </a:p>
          <a:p>
            <a:pPr marL="0" indent="0">
              <a:buNone/>
            </a:pPr>
            <a:endParaRPr lang="da-DK" dirty="0"/>
          </a:p>
        </p:txBody>
      </p:sp>
      <p:sp>
        <p:nvSpPr>
          <p:cNvPr id="4" name="Pladsholder til dato 3">
            <a:extLst>
              <a:ext uri="{FF2B5EF4-FFF2-40B4-BE49-F238E27FC236}">
                <a16:creationId xmlns:a16="http://schemas.microsoft.com/office/drawing/2014/main" id="{36FB95C9-A3FE-452A-B862-A008F2AB4703}"/>
              </a:ext>
            </a:extLst>
          </p:cNvPr>
          <p:cNvSpPr>
            <a:spLocks noGrp="1"/>
          </p:cNvSpPr>
          <p:nvPr>
            <p:ph type="dt" sz="half" idx="10"/>
          </p:nvPr>
        </p:nvSpPr>
        <p:spPr/>
        <p:txBody>
          <a:bodyPr/>
          <a:lstStyle/>
          <a:p>
            <a:r>
              <a:rPr lang="da-DK" sz="900" dirty="0"/>
              <a:t>Udarbejdet januar 2019</a:t>
            </a:r>
          </a:p>
        </p:txBody>
      </p:sp>
      <p:sp>
        <p:nvSpPr>
          <p:cNvPr id="5" name="Pladsholder til sidefod 4">
            <a:extLst>
              <a:ext uri="{FF2B5EF4-FFF2-40B4-BE49-F238E27FC236}">
                <a16:creationId xmlns:a16="http://schemas.microsoft.com/office/drawing/2014/main" id="{313BDA1A-6BD8-49CF-9AFF-10BD3BD34E70}"/>
              </a:ext>
            </a:extLst>
          </p:cNvPr>
          <p:cNvSpPr>
            <a:spLocks noGrp="1"/>
          </p:cNvSpPr>
          <p:nvPr>
            <p:ph type="ftr" sz="quarter" idx="11"/>
          </p:nvPr>
        </p:nvSpPr>
        <p:spPr/>
        <p:txBody>
          <a:bodyPr/>
          <a:lstStyle/>
          <a:p>
            <a:pPr algn="r"/>
            <a:r>
              <a:rPr lang="da-DK" sz="900" dirty="0"/>
              <a:t>Billedmateriale: Nationalt Videnscenter for Demens / Colourbox.dk </a:t>
            </a:r>
          </a:p>
        </p:txBody>
      </p:sp>
      <p:sp>
        <p:nvSpPr>
          <p:cNvPr id="6" name="Pladsholder til tekst 5">
            <a:extLst>
              <a:ext uri="{FF2B5EF4-FFF2-40B4-BE49-F238E27FC236}">
                <a16:creationId xmlns:a16="http://schemas.microsoft.com/office/drawing/2014/main" id="{2EFA7B1C-4716-4FE1-8E84-572F9F6EDFB3}"/>
              </a:ext>
            </a:extLst>
          </p:cNvPr>
          <p:cNvSpPr>
            <a:spLocks noGrp="1"/>
          </p:cNvSpPr>
          <p:nvPr>
            <p:ph type="body" sz="quarter" idx="13"/>
          </p:nvPr>
        </p:nvSpPr>
        <p:spPr>
          <a:xfrm>
            <a:off x="628650" y="769938"/>
            <a:ext cx="7886700" cy="531520"/>
          </a:xfrm>
        </p:spPr>
        <p:txBody>
          <a:bodyPr/>
          <a:lstStyle/>
          <a:p>
            <a:r>
              <a:rPr lang="da-DK" b="1" dirty="0"/>
              <a:t>Andre symptomer på demens</a:t>
            </a:r>
          </a:p>
        </p:txBody>
      </p:sp>
    </p:spTree>
    <p:extLst>
      <p:ext uri="{BB962C8B-B14F-4D97-AF65-F5344CB8AC3E}">
        <p14:creationId xmlns:p14="http://schemas.microsoft.com/office/powerpoint/2010/main" val="1546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2811"/>
            <a:ext cx="7772400" cy="1885362"/>
          </a:xfrm>
        </p:spPr>
        <p:txBody>
          <a:bodyPr>
            <a:normAutofit/>
          </a:bodyPr>
          <a:lstStyle/>
          <a:p>
            <a:r>
              <a:rPr lang="da-DK" dirty="0"/>
              <a:t>Modul 1 </a:t>
            </a:r>
            <a:br>
              <a:rPr lang="da-DK"/>
            </a:br>
            <a:br>
              <a:rPr lang="da-DK"/>
            </a:br>
            <a:r>
              <a:rPr lang="da-DK" sz="4000"/>
              <a:t>Hjernen </a:t>
            </a:r>
            <a:r>
              <a:rPr lang="da-DK" sz="4000" dirty="0"/>
              <a:t>og demenssygdomme</a:t>
            </a:r>
            <a:endParaRPr lang="da-DK" dirty="0"/>
          </a:p>
        </p:txBody>
      </p:sp>
    </p:spTree>
    <p:extLst>
      <p:ext uri="{BB962C8B-B14F-4D97-AF65-F5344CB8AC3E}">
        <p14:creationId xmlns:p14="http://schemas.microsoft.com/office/powerpoint/2010/main" val="4105818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white">
          <a:xfrm>
            <a:off x="762000" y="914400"/>
            <a:ext cx="784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lnSpc>
                <a:spcPct val="90000"/>
              </a:lnSpc>
              <a:spcBef>
                <a:spcPct val="20000"/>
              </a:spcBef>
            </a:pPr>
            <a:endParaRPr kumimoji="1" lang="da-DK" altLang="da-DK" dirty="0">
              <a:latin typeface="Tahoma" pitchFamily="34" charset="0"/>
            </a:endParaRPr>
          </a:p>
        </p:txBody>
      </p:sp>
      <p:sp>
        <p:nvSpPr>
          <p:cNvPr id="14339" name="Text Box 5"/>
          <p:cNvSpPr txBox="1">
            <a:spLocks noChangeArrowheads="1"/>
          </p:cNvSpPr>
          <p:nvPr/>
        </p:nvSpPr>
        <p:spPr bwMode="auto">
          <a:xfrm>
            <a:off x="250825" y="188913"/>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endParaRPr lang="da-DK" altLang="da-DK" sz="3200">
              <a:solidFill>
                <a:srgbClr val="000000"/>
              </a:solidFill>
              <a:latin typeface="Tahoma" pitchFamily="34" charset="0"/>
            </a:endParaRPr>
          </a:p>
        </p:txBody>
      </p:sp>
      <p:sp>
        <p:nvSpPr>
          <p:cNvPr id="14340" name="Text Box 6"/>
          <p:cNvSpPr txBox="1">
            <a:spLocks noChangeArrowheads="1"/>
          </p:cNvSpPr>
          <p:nvPr/>
        </p:nvSpPr>
        <p:spPr bwMode="auto">
          <a:xfrm>
            <a:off x="5149850" y="2743200"/>
            <a:ext cx="284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r>
              <a:rPr lang="da-DK" altLang="da-DK">
                <a:solidFill>
                  <a:schemeClr val="bg1"/>
                </a:solidFill>
                <a:latin typeface="Tahoma" pitchFamily="34" charset="0"/>
              </a:rPr>
              <a:t>Alzheimer’s sygdom</a:t>
            </a:r>
            <a:endParaRPr lang="en-GB" altLang="da-DK">
              <a:solidFill>
                <a:schemeClr val="bg1"/>
              </a:solidFill>
              <a:latin typeface="Tahoma" pitchFamily="34" charset="0"/>
            </a:endParaRPr>
          </a:p>
        </p:txBody>
      </p:sp>
      <p:sp>
        <p:nvSpPr>
          <p:cNvPr id="14341" name="Text Box 7"/>
          <p:cNvSpPr txBox="1">
            <a:spLocks noChangeArrowheads="1"/>
          </p:cNvSpPr>
          <p:nvPr/>
        </p:nvSpPr>
        <p:spPr bwMode="auto">
          <a:xfrm>
            <a:off x="8594725" y="27003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endParaRPr lang="da-DK" altLang="da-DK">
              <a:latin typeface="Tahoma" pitchFamily="34" charset="0"/>
            </a:endParaRPr>
          </a:p>
          <a:p>
            <a:pPr algn="ctr"/>
            <a:endParaRPr lang="en-GB" altLang="da-DK">
              <a:latin typeface="Tahoma" pitchFamily="34" charset="0"/>
            </a:endParaRPr>
          </a:p>
        </p:txBody>
      </p:sp>
      <p:sp>
        <p:nvSpPr>
          <p:cNvPr id="14342" name="Text Box 8"/>
          <p:cNvSpPr txBox="1">
            <a:spLocks noChangeArrowheads="1"/>
          </p:cNvSpPr>
          <p:nvPr/>
        </p:nvSpPr>
        <p:spPr bwMode="auto">
          <a:xfrm>
            <a:off x="617538" y="3581400"/>
            <a:ext cx="2579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r>
              <a:rPr lang="da-DK" altLang="da-DK" dirty="0">
                <a:solidFill>
                  <a:schemeClr val="bg1"/>
                </a:solidFill>
                <a:latin typeface="Tahoma" pitchFamily="34" charset="0"/>
              </a:rPr>
              <a:t>Vaskulær demens</a:t>
            </a:r>
          </a:p>
        </p:txBody>
      </p:sp>
      <p:sp>
        <p:nvSpPr>
          <p:cNvPr id="14343" name="Text Box 9"/>
          <p:cNvSpPr txBox="1">
            <a:spLocks noChangeArrowheads="1"/>
          </p:cNvSpPr>
          <p:nvPr/>
        </p:nvSpPr>
        <p:spPr bwMode="auto">
          <a:xfrm>
            <a:off x="1447800" y="4495800"/>
            <a:ext cx="3944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r>
              <a:rPr lang="da-DK" altLang="da-DK" dirty="0">
                <a:solidFill>
                  <a:schemeClr val="bg1"/>
                </a:solidFill>
                <a:latin typeface="Tahoma" pitchFamily="34" charset="0"/>
              </a:rPr>
              <a:t>Blandet </a:t>
            </a:r>
            <a:r>
              <a:rPr lang="da-DK" altLang="da-DK" dirty="0" err="1">
                <a:solidFill>
                  <a:schemeClr val="bg1"/>
                </a:solidFill>
                <a:latin typeface="Tahoma" pitchFamily="34" charset="0"/>
              </a:rPr>
              <a:t>Alzheimer’s</a:t>
            </a:r>
            <a:r>
              <a:rPr lang="da-DK" altLang="da-DK" dirty="0">
                <a:solidFill>
                  <a:schemeClr val="bg1"/>
                </a:solidFill>
                <a:latin typeface="Tahoma" pitchFamily="34" charset="0"/>
              </a:rPr>
              <a:t> sygdom</a:t>
            </a:r>
          </a:p>
          <a:p>
            <a:pPr algn="ctr"/>
            <a:r>
              <a:rPr lang="da-DK" altLang="da-DK" dirty="0">
                <a:solidFill>
                  <a:schemeClr val="bg1"/>
                </a:solidFill>
                <a:latin typeface="Tahoma" pitchFamily="34" charset="0"/>
              </a:rPr>
              <a:t>og vaskulær demens</a:t>
            </a:r>
            <a:endParaRPr lang="en-GB" altLang="da-DK" dirty="0">
              <a:solidFill>
                <a:schemeClr val="bg1"/>
              </a:solidFill>
              <a:latin typeface="Tahoma" pitchFamily="34" charset="0"/>
            </a:endParaRPr>
          </a:p>
        </p:txBody>
      </p:sp>
      <p:sp>
        <p:nvSpPr>
          <p:cNvPr id="14344" name="Text Box 10"/>
          <p:cNvSpPr txBox="1">
            <a:spLocks noChangeArrowheads="1"/>
          </p:cNvSpPr>
          <p:nvPr/>
        </p:nvSpPr>
        <p:spPr bwMode="auto">
          <a:xfrm>
            <a:off x="276225" y="2209800"/>
            <a:ext cx="3295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r>
              <a:rPr lang="da-DK" altLang="da-DK">
                <a:solidFill>
                  <a:schemeClr val="bg1"/>
                </a:solidFill>
                <a:latin typeface="Tahoma" pitchFamily="34" charset="0"/>
              </a:rPr>
              <a:t>Lewy body demens og </a:t>
            </a:r>
          </a:p>
          <a:p>
            <a:pPr algn="ctr"/>
            <a:r>
              <a:rPr lang="da-DK" altLang="da-DK">
                <a:solidFill>
                  <a:schemeClr val="bg1"/>
                </a:solidFill>
                <a:latin typeface="Tahoma" pitchFamily="34" charset="0"/>
              </a:rPr>
              <a:t>Parkinson demens</a:t>
            </a:r>
          </a:p>
        </p:txBody>
      </p:sp>
      <p:sp>
        <p:nvSpPr>
          <p:cNvPr id="14345" name="Text Box 11"/>
          <p:cNvSpPr txBox="1">
            <a:spLocks noChangeArrowheads="1"/>
          </p:cNvSpPr>
          <p:nvPr/>
        </p:nvSpPr>
        <p:spPr bwMode="auto">
          <a:xfrm>
            <a:off x="628650" y="1219200"/>
            <a:ext cx="3390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ＭＳ Ｐゴシック" charset="-128"/>
              </a:defRPr>
            </a:lvl1pPr>
            <a:lvl2pPr marL="742950" indent="-285750" eaLnBrk="0" hangingPunct="0">
              <a:defRPr sz="2400">
                <a:solidFill>
                  <a:schemeClr val="tx1"/>
                </a:solidFill>
                <a:latin typeface="Verdana" pitchFamily="34" charset="0"/>
                <a:ea typeface="ＭＳ Ｐゴシック" charset="-128"/>
              </a:defRPr>
            </a:lvl2pPr>
            <a:lvl3pPr marL="1143000" indent="-228600" eaLnBrk="0" hangingPunct="0">
              <a:defRPr sz="2400">
                <a:solidFill>
                  <a:schemeClr val="tx1"/>
                </a:solidFill>
                <a:latin typeface="Verdana" pitchFamily="34" charset="0"/>
                <a:ea typeface="ＭＳ Ｐゴシック" charset="-128"/>
              </a:defRPr>
            </a:lvl3pPr>
            <a:lvl4pPr marL="1600200" indent="-228600" eaLnBrk="0" hangingPunct="0">
              <a:defRPr sz="2400">
                <a:solidFill>
                  <a:schemeClr val="tx1"/>
                </a:solidFill>
                <a:latin typeface="Verdana" pitchFamily="34" charset="0"/>
                <a:ea typeface="ＭＳ Ｐゴシック" charset="-128"/>
              </a:defRPr>
            </a:lvl4pPr>
            <a:lvl5pPr marL="2057400" indent="-228600" eaLnBrk="0" hangingPunct="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a:r>
              <a:rPr lang="da-DK" altLang="da-DK" dirty="0">
                <a:solidFill>
                  <a:schemeClr val="bg1"/>
                </a:solidFill>
                <a:latin typeface="Tahoma" pitchFamily="34" charset="0"/>
              </a:rPr>
              <a:t>Frontotemporal demens</a:t>
            </a:r>
          </a:p>
          <a:p>
            <a:pPr algn="ctr"/>
            <a:endParaRPr lang="en-GB" altLang="da-DK" dirty="0">
              <a:solidFill>
                <a:schemeClr val="bg1"/>
              </a:solidFill>
              <a:latin typeface="Tahoma" pitchFamily="34" charset="0"/>
            </a:endParaRPr>
          </a:p>
        </p:txBody>
      </p:sp>
      <p:cxnSp>
        <p:nvCxnSpPr>
          <p:cNvPr id="14346" name="Lige pilforbindelse 16"/>
          <p:cNvCxnSpPr>
            <a:cxnSpLocks noChangeShapeType="1"/>
          </p:cNvCxnSpPr>
          <p:nvPr/>
        </p:nvCxnSpPr>
        <p:spPr bwMode="auto">
          <a:xfrm rot="16200000" flipH="1">
            <a:off x="3200400" y="1676400"/>
            <a:ext cx="304800" cy="304800"/>
          </a:xfrm>
          <a:prstGeom prst="straightConnector1">
            <a:avLst/>
          </a:prstGeom>
          <a:noFill/>
          <a:ln w="3810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14347" name="Lige pilforbindelse 17"/>
          <p:cNvCxnSpPr>
            <a:cxnSpLocks noChangeShapeType="1"/>
          </p:cNvCxnSpPr>
          <p:nvPr/>
        </p:nvCxnSpPr>
        <p:spPr bwMode="auto">
          <a:xfrm rot="5400000">
            <a:off x="4191000" y="1524000"/>
            <a:ext cx="304800" cy="152400"/>
          </a:xfrm>
          <a:prstGeom prst="straightConnector1">
            <a:avLst/>
          </a:prstGeom>
          <a:noFill/>
          <a:ln w="38100">
            <a:solidFill>
              <a:srgbClr val="FFFFFF"/>
            </a:solidFill>
            <a:round/>
            <a:headEnd/>
            <a:tailEnd type="arrow" w="med" len="med"/>
          </a:ln>
          <a:extLst>
            <a:ext uri="{909E8E84-426E-40DD-AFC4-6F175D3DCCD1}">
              <a14:hiddenFill xmlns:a14="http://schemas.microsoft.com/office/drawing/2010/main">
                <a:noFill/>
              </a14:hiddenFill>
            </a:ext>
          </a:extLst>
        </p:spPr>
      </p:cxnSp>
      <p:sp>
        <p:nvSpPr>
          <p:cNvPr id="15" name="Titel 1"/>
          <p:cNvSpPr txBox="1">
            <a:spLocks/>
          </p:cNvSpPr>
          <p:nvPr/>
        </p:nvSpPr>
        <p:spPr>
          <a:xfrm>
            <a:off x="628650" y="51590"/>
            <a:ext cx="7241549" cy="531519"/>
          </a:xfrm>
          <a:prstGeom prst="rect">
            <a:avLst/>
          </a:prstGeom>
        </p:spPr>
        <p:txBody>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da-DK" altLang="da-DK" dirty="0">
                <a:ea typeface="ＭＳ Ｐゴシック" charset="-128"/>
              </a:rPr>
              <a:t>De hyppigste demenssygdomme</a:t>
            </a:r>
          </a:p>
        </p:txBody>
      </p:sp>
      <p:graphicFrame>
        <p:nvGraphicFramePr>
          <p:cNvPr id="16" name="Diagram 15"/>
          <p:cNvGraphicFramePr/>
          <p:nvPr>
            <p:extLst/>
          </p:nvPr>
        </p:nvGraphicFramePr>
        <p:xfrm>
          <a:off x="177283" y="992154"/>
          <a:ext cx="8112476" cy="5178491"/>
        </p:xfrm>
        <a:graphic>
          <a:graphicData uri="http://schemas.openxmlformats.org/drawingml/2006/chart">
            <c:chart xmlns:c="http://schemas.openxmlformats.org/drawingml/2006/chart" xmlns:r="http://schemas.openxmlformats.org/officeDocument/2006/relationships" r:id="rId3"/>
          </a:graphicData>
        </a:graphic>
      </p:graphicFrame>
      <p:sp>
        <p:nvSpPr>
          <p:cNvPr id="17" name="Pladsholder til tekst 6"/>
          <p:cNvSpPr txBox="1">
            <a:spLocks/>
          </p:cNvSpPr>
          <p:nvPr/>
        </p:nvSpPr>
        <p:spPr>
          <a:xfrm>
            <a:off x="628650" y="853061"/>
            <a:ext cx="7886700" cy="901207"/>
          </a:xfrm>
          <a:prstGeom prst="rect">
            <a:avLst/>
          </a:prstGeom>
        </p:spPr>
        <p:txBody>
          <a:bodyPr/>
          <a:lstStyle>
            <a:lvl1pPr marL="177800" indent="-1778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57188" indent="-179388"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39750" indent="-182563"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17550" indent="-1778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6938"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b="1" dirty="0"/>
              <a:t>Fordelingen af demenssygdomme</a:t>
            </a:r>
          </a:p>
        </p:txBody>
      </p:sp>
      <p:sp>
        <p:nvSpPr>
          <p:cNvPr id="18" name="Pladsholder til dato 13">
            <a:extLst>
              <a:ext uri="{FF2B5EF4-FFF2-40B4-BE49-F238E27FC236}">
                <a16:creationId xmlns:a16="http://schemas.microsoft.com/office/drawing/2014/main" id="{9F58F970-9DFE-4748-A9FE-F1ED46A89D48}"/>
              </a:ext>
            </a:extLst>
          </p:cNvPr>
          <p:cNvSpPr txBox="1">
            <a:spLocks/>
          </p:cNvSpPr>
          <p:nvPr/>
        </p:nvSpPr>
        <p:spPr>
          <a:xfrm>
            <a:off x="628650" y="6463421"/>
            <a:ext cx="153543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a-DK" sz="900" dirty="0"/>
              <a:t>Udarbejdet januar 2019</a:t>
            </a:r>
          </a:p>
        </p:txBody>
      </p:sp>
      <p:sp>
        <p:nvSpPr>
          <p:cNvPr id="20" name="Pladsholder til sidefod 6">
            <a:extLst>
              <a:ext uri="{FF2B5EF4-FFF2-40B4-BE49-F238E27FC236}">
                <a16:creationId xmlns:a16="http://schemas.microsoft.com/office/drawing/2014/main" id="{C5935A43-2A84-4333-B701-542E59722386}"/>
              </a:ext>
            </a:extLst>
          </p:cNvPr>
          <p:cNvSpPr txBox="1">
            <a:spLocks/>
          </p:cNvSpPr>
          <p:nvPr/>
        </p:nvSpPr>
        <p:spPr>
          <a:xfrm>
            <a:off x="2255520" y="6463421"/>
            <a:ext cx="57607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a-DK" sz="900" dirty="0"/>
              <a:t>Billedmateriale: Nationalt Videnscenter for Demens / Colourbox.dk / Commons Wikimedia</a:t>
            </a:r>
          </a:p>
        </p:txBody>
      </p:sp>
    </p:spTree>
    <p:extLst>
      <p:ext uri="{BB962C8B-B14F-4D97-AF65-F5344CB8AC3E}">
        <p14:creationId xmlns:p14="http://schemas.microsoft.com/office/powerpoint/2010/main" val="3641678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dirty="0"/>
            </a:br>
            <a:r>
              <a:rPr lang="da-DK" dirty="0"/>
              <a:t>Vaskulær demens</a:t>
            </a:r>
            <a:br>
              <a:rPr lang="da-DK" dirty="0"/>
            </a:br>
            <a:endParaRPr lang="da-DK" dirty="0"/>
          </a:p>
        </p:txBody>
      </p:sp>
      <p:sp>
        <p:nvSpPr>
          <p:cNvPr id="3" name="Pladsholder til indhold 2"/>
          <p:cNvSpPr>
            <a:spLocks noGrp="1"/>
          </p:cNvSpPr>
          <p:nvPr>
            <p:ph idx="1"/>
          </p:nvPr>
        </p:nvSpPr>
        <p:spPr>
          <a:xfrm>
            <a:off x="471308" y="931854"/>
            <a:ext cx="4632315" cy="4292763"/>
          </a:xfrm>
        </p:spPr>
        <p:txBody>
          <a:bodyPr>
            <a:normAutofit/>
          </a:bodyPr>
          <a:lstStyle/>
          <a:p>
            <a:pPr marL="0" indent="0">
              <a:buNone/>
            </a:pPr>
            <a:r>
              <a:rPr lang="da-DK" b="1" dirty="0"/>
              <a:t>Vaskulær demens er forårsaget af forstyrrelser i hjernens blodkar, fx:</a:t>
            </a:r>
            <a:br>
              <a:rPr lang="da-DK" b="1" dirty="0"/>
            </a:br>
            <a:endParaRPr lang="da-DK" b="1" dirty="0"/>
          </a:p>
          <a:p>
            <a:r>
              <a:rPr lang="da-DK" dirty="0"/>
              <a:t>Forsnævringer i blodkar, som forårsager nedsat blod- og ilttilførsel til hjernen</a:t>
            </a:r>
          </a:p>
          <a:p>
            <a:pPr>
              <a:lnSpc>
                <a:spcPct val="150000"/>
              </a:lnSpc>
            </a:pPr>
            <a:r>
              <a:rPr lang="da-DK" dirty="0"/>
              <a:t>Blodpropper eller blødninger i hjernen </a:t>
            </a:r>
          </a:p>
          <a:p>
            <a:r>
              <a:rPr lang="da-DK" dirty="0"/>
              <a:t>Gradvis tillukning af de små blodkar i  centrum af hjernen.</a:t>
            </a:r>
          </a:p>
        </p:txBody>
      </p:sp>
      <p:pic>
        <p:nvPicPr>
          <p:cNvPr id="8" name="Picture 2" descr="image0_1"/>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5831594" y="1027688"/>
            <a:ext cx="2920586" cy="35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
          <p:cNvSpPr>
            <a:spLocks noChangeShapeType="1"/>
          </p:cNvSpPr>
          <p:nvPr/>
        </p:nvSpPr>
        <p:spPr bwMode="auto">
          <a:xfrm>
            <a:off x="5308847" y="2036556"/>
            <a:ext cx="1446671" cy="615737"/>
          </a:xfrm>
          <a:prstGeom prst="line">
            <a:avLst/>
          </a:prstGeom>
          <a:noFill/>
          <a:ln w="38100">
            <a:solidFill>
              <a:srgbClr val="E0555A"/>
            </a:solidFill>
            <a:round/>
            <a:headEnd/>
            <a:tailEnd type="triangle" w="med" len="med"/>
          </a:ln>
          <a:extLst>
            <a:ext uri="{909E8E84-426E-40DD-AFC4-6F175D3DCCD1}">
              <a14:hiddenFill xmlns:a14="http://schemas.microsoft.com/office/drawing/2010/main">
                <a:noFill/>
              </a14:hiddenFill>
            </a:ext>
          </a:extLst>
        </p:spPr>
        <p:txBody>
          <a:bodyPr/>
          <a:lstStyle/>
          <a:p>
            <a:endParaRPr lang="da-DK" dirty="0"/>
          </a:p>
        </p:txBody>
      </p:sp>
      <p:sp>
        <p:nvSpPr>
          <p:cNvPr id="10" name="Line 6"/>
          <p:cNvSpPr>
            <a:spLocks noChangeShapeType="1"/>
          </p:cNvSpPr>
          <p:nvPr/>
        </p:nvSpPr>
        <p:spPr bwMode="auto">
          <a:xfrm flipH="1" flipV="1">
            <a:off x="6807700" y="3254376"/>
            <a:ext cx="484187" cy="1546225"/>
          </a:xfrm>
          <a:prstGeom prst="line">
            <a:avLst/>
          </a:prstGeom>
          <a:noFill/>
          <a:ln w="38100">
            <a:solidFill>
              <a:srgbClr val="E0555A"/>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1" name="Tekstboks 10"/>
          <p:cNvSpPr txBox="1"/>
          <p:nvPr/>
        </p:nvSpPr>
        <p:spPr>
          <a:xfrm>
            <a:off x="4828479" y="1694811"/>
            <a:ext cx="960581" cy="341745"/>
          </a:xfrm>
          <a:prstGeom prst="rect">
            <a:avLst/>
          </a:prstGeom>
          <a:noFill/>
        </p:spPr>
        <p:txBody>
          <a:bodyPr wrap="square" lIns="90000" rtlCol="0">
            <a:noAutofit/>
          </a:bodyPr>
          <a:lstStyle/>
          <a:p>
            <a:r>
              <a:rPr lang="da-DK" sz="1500" b="1" dirty="0">
                <a:solidFill>
                  <a:srgbClr val="E0555A"/>
                </a:solidFill>
              </a:rPr>
              <a:t>Blodprop</a:t>
            </a:r>
          </a:p>
        </p:txBody>
      </p:sp>
      <p:sp>
        <p:nvSpPr>
          <p:cNvPr id="12" name="Tekstboks 11"/>
          <p:cNvSpPr txBox="1"/>
          <p:nvPr/>
        </p:nvSpPr>
        <p:spPr>
          <a:xfrm>
            <a:off x="6922906" y="4745117"/>
            <a:ext cx="1099127" cy="360218"/>
          </a:xfrm>
          <a:prstGeom prst="rect">
            <a:avLst/>
          </a:prstGeom>
          <a:noFill/>
        </p:spPr>
        <p:txBody>
          <a:bodyPr wrap="square" lIns="90000" rtlCol="0">
            <a:noAutofit/>
          </a:bodyPr>
          <a:lstStyle/>
          <a:p>
            <a:r>
              <a:rPr lang="da-DK" sz="1500" b="1" dirty="0">
                <a:solidFill>
                  <a:srgbClr val="E0555A"/>
                </a:solidFill>
              </a:rPr>
              <a:t>Vævsskade</a:t>
            </a:r>
          </a:p>
        </p:txBody>
      </p:sp>
      <p:sp>
        <p:nvSpPr>
          <p:cNvPr id="4" name="Pladsholder til dato 3">
            <a:extLst>
              <a:ext uri="{FF2B5EF4-FFF2-40B4-BE49-F238E27FC236}">
                <a16:creationId xmlns:a16="http://schemas.microsoft.com/office/drawing/2014/main" id="{DE89506A-5E8B-496C-B701-2A99C7903453}"/>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28AAB5E9-857C-49CA-8464-3F82407C91A3}"/>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2053566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altLang="da-DK" dirty="0"/>
            </a:br>
            <a:r>
              <a:rPr lang="da-DK" altLang="da-DK" dirty="0" err="1"/>
              <a:t>Vaskulær</a:t>
            </a:r>
            <a:r>
              <a:rPr lang="da-DK" altLang="da-DK" dirty="0"/>
              <a:t> demens</a:t>
            </a:r>
            <a:br>
              <a:rPr lang="da-DK" dirty="0"/>
            </a:br>
            <a:endParaRPr lang="da-DK" dirty="0"/>
          </a:p>
        </p:txBody>
      </p:sp>
      <p:sp>
        <p:nvSpPr>
          <p:cNvPr id="3" name="Pladsholder til indhold 2"/>
          <p:cNvSpPr>
            <a:spLocks noGrp="1"/>
          </p:cNvSpPr>
          <p:nvPr>
            <p:ph idx="1"/>
          </p:nvPr>
        </p:nvSpPr>
        <p:spPr>
          <a:xfrm>
            <a:off x="628650" y="888275"/>
            <a:ext cx="8299593" cy="5101560"/>
          </a:xfrm>
        </p:spPr>
        <p:txBody>
          <a:bodyPr>
            <a:normAutofit/>
          </a:bodyPr>
          <a:lstStyle/>
          <a:p>
            <a:pPr marL="0" indent="0">
              <a:buNone/>
            </a:pPr>
            <a:r>
              <a:rPr lang="da-DK" sz="2400" b="1" dirty="0"/>
              <a:t>Forskellige symptomer </a:t>
            </a:r>
            <a:br>
              <a:rPr lang="da-DK" sz="2400" b="1" dirty="0"/>
            </a:br>
            <a:r>
              <a:rPr lang="da-DK" sz="2400" b="1" dirty="0"/>
              <a:t>– afhængigt af, hvilke områder af hjernen, som er påvirket: </a:t>
            </a:r>
            <a:endParaRPr lang="da-DK" b="1" dirty="0"/>
          </a:p>
          <a:p>
            <a:r>
              <a:rPr lang="da-DK" dirty="0"/>
              <a:t>Glemsomhed</a:t>
            </a:r>
          </a:p>
          <a:p>
            <a:r>
              <a:rPr lang="da-DK" dirty="0"/>
              <a:t>Koncentrationsbesvær</a:t>
            </a:r>
          </a:p>
          <a:p>
            <a:r>
              <a:rPr lang="da-DK" dirty="0"/>
              <a:t>Svigtende overblik</a:t>
            </a:r>
          </a:p>
          <a:p>
            <a:r>
              <a:rPr lang="da-DK" dirty="0"/>
              <a:t>Urininkontinens</a:t>
            </a:r>
          </a:p>
          <a:p>
            <a:r>
              <a:rPr lang="da-DK" dirty="0"/>
              <a:t>Usikker gangfunktion og balancebesvær</a:t>
            </a:r>
          </a:p>
          <a:p>
            <a:r>
              <a:rPr lang="da-DK" dirty="0"/>
              <a:t>Træghed, langsomme bevægelser og stivhed</a:t>
            </a:r>
          </a:p>
          <a:p>
            <a:r>
              <a:rPr lang="da-DK" dirty="0"/>
              <a:t>Nedsat kraft og lammelse i den ene side </a:t>
            </a:r>
            <a:br>
              <a:rPr lang="da-DK" dirty="0"/>
            </a:br>
            <a:r>
              <a:rPr lang="da-DK" dirty="0"/>
              <a:t>af kroppen </a:t>
            </a:r>
          </a:p>
          <a:p>
            <a:r>
              <a:rPr lang="da-DK" dirty="0"/>
              <a:t>Ændret følelsesliv, let til gråd</a:t>
            </a:r>
          </a:p>
          <a:p>
            <a:r>
              <a:rPr lang="da-DK" dirty="0"/>
              <a:t>Tristhed og depressive tendenser</a:t>
            </a:r>
          </a:p>
          <a:p>
            <a:endParaRPr lang="da-DK"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2492" y="3586124"/>
            <a:ext cx="3032540" cy="220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dato 3">
            <a:extLst>
              <a:ext uri="{FF2B5EF4-FFF2-40B4-BE49-F238E27FC236}">
                <a16:creationId xmlns:a16="http://schemas.microsoft.com/office/drawing/2014/main" id="{B2305BB7-CAF0-4BC7-B955-6A7B948E5FC9}"/>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C6D78851-39E5-4243-B59C-50A2D0A63291}"/>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8" name="Pladsholder til slidenummer 7">
            <a:extLst>
              <a:ext uri="{FF2B5EF4-FFF2-40B4-BE49-F238E27FC236}">
                <a16:creationId xmlns:a16="http://schemas.microsoft.com/office/drawing/2014/main" id="{56BE3523-E3AA-4ECA-BBBE-1ACBEA5BA88F}"/>
              </a:ext>
            </a:extLst>
          </p:cNvPr>
          <p:cNvSpPr>
            <a:spLocks noGrp="1"/>
          </p:cNvSpPr>
          <p:nvPr>
            <p:ph type="sldNum" sz="quarter" idx="12"/>
          </p:nvPr>
        </p:nvSpPr>
        <p:spPr/>
        <p:txBody>
          <a:bodyPr/>
          <a:lstStyle/>
          <a:p>
            <a:fld id="{74447C9C-57A8-4003-9066-4A7E6D84F205}" type="slidenum">
              <a:rPr lang="da-DK" smtClean="0"/>
              <a:t>22</a:t>
            </a:fld>
            <a:endParaRPr lang="da-DK" dirty="0"/>
          </a:p>
        </p:txBody>
      </p:sp>
    </p:spTree>
    <p:extLst>
      <p:ext uri="{BB962C8B-B14F-4D97-AF65-F5344CB8AC3E}">
        <p14:creationId xmlns:p14="http://schemas.microsoft.com/office/powerpoint/2010/main" val="425651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Lewy body demens</a:t>
            </a:r>
          </a:p>
        </p:txBody>
      </p:sp>
      <p:sp>
        <p:nvSpPr>
          <p:cNvPr id="3" name="Pladsholder til indhold 2"/>
          <p:cNvSpPr>
            <a:spLocks noGrp="1"/>
          </p:cNvSpPr>
          <p:nvPr>
            <p:ph idx="1"/>
          </p:nvPr>
        </p:nvSpPr>
        <p:spPr>
          <a:xfrm>
            <a:off x="628649" y="766917"/>
            <a:ext cx="8219209" cy="5410046"/>
          </a:xfrm>
        </p:spPr>
        <p:txBody>
          <a:bodyPr>
            <a:normAutofit lnSpcReduction="10000"/>
          </a:bodyPr>
          <a:lstStyle/>
          <a:p>
            <a:pPr marL="0" indent="0">
              <a:buNone/>
            </a:pPr>
            <a:r>
              <a:rPr lang="da-DK" sz="2400" b="1" dirty="0"/>
              <a:t>Symptomer</a:t>
            </a:r>
            <a:r>
              <a:rPr lang="da-DK" sz="2400" dirty="0"/>
              <a:t>:</a:t>
            </a:r>
          </a:p>
          <a:p>
            <a:pPr>
              <a:lnSpc>
                <a:spcPct val="150000"/>
              </a:lnSpc>
            </a:pPr>
            <a:r>
              <a:rPr lang="da-DK" dirty="0"/>
              <a:t>Stivhed og langsomme bevægelser</a:t>
            </a:r>
          </a:p>
          <a:p>
            <a:pPr>
              <a:lnSpc>
                <a:spcPct val="150000"/>
              </a:lnSpc>
            </a:pPr>
            <a:r>
              <a:rPr lang="da-DK" dirty="0"/>
              <a:t>Gang foroverbøjet og trippende</a:t>
            </a:r>
          </a:p>
          <a:p>
            <a:pPr>
              <a:lnSpc>
                <a:spcPct val="150000"/>
              </a:lnSpc>
            </a:pPr>
            <a:r>
              <a:rPr lang="da-DK" dirty="0"/>
              <a:t>Vekslende symptomer</a:t>
            </a:r>
          </a:p>
          <a:p>
            <a:pPr>
              <a:lnSpc>
                <a:spcPct val="150000"/>
              </a:lnSpc>
            </a:pPr>
            <a:r>
              <a:rPr lang="da-DK" dirty="0"/>
              <a:t>Forbigående bevidsthedstab </a:t>
            </a:r>
            <a:br>
              <a:rPr lang="da-DK" dirty="0"/>
            </a:br>
            <a:r>
              <a:rPr lang="da-DK" dirty="0"/>
              <a:t>(falder i staver, falder hen)</a:t>
            </a:r>
          </a:p>
          <a:p>
            <a:pPr>
              <a:lnSpc>
                <a:spcPct val="150000"/>
              </a:lnSpc>
            </a:pPr>
            <a:r>
              <a:rPr lang="da-DK" dirty="0"/>
              <a:t>Træghed i tænkningen</a:t>
            </a:r>
          </a:p>
          <a:p>
            <a:pPr>
              <a:lnSpc>
                <a:spcPct val="150000"/>
              </a:lnSpc>
            </a:pPr>
            <a:r>
              <a:rPr lang="da-DK" dirty="0"/>
              <a:t>Forværring af hukommelse, overblik, </a:t>
            </a:r>
            <a:br>
              <a:rPr lang="da-DK" dirty="0"/>
            </a:br>
            <a:r>
              <a:rPr lang="da-DK" dirty="0"/>
              <a:t>problemløsning og andre mentale funktioner </a:t>
            </a:r>
          </a:p>
          <a:p>
            <a:pPr>
              <a:lnSpc>
                <a:spcPct val="150000"/>
              </a:lnSpc>
            </a:pPr>
            <a:r>
              <a:rPr lang="da-DK" dirty="0"/>
              <a:t>Livlige synshallucinationer</a:t>
            </a:r>
          </a:p>
          <a:p>
            <a:pPr>
              <a:lnSpc>
                <a:spcPct val="150000"/>
              </a:lnSpc>
            </a:pPr>
            <a:r>
              <a:rPr lang="da-DK" dirty="0"/>
              <a:t>Søvnforstyrrelser (råb, uro, slår ud med armene eller falder ud af sengen)</a:t>
            </a:r>
          </a:p>
          <a:p>
            <a:endParaRPr lang="da-DK" dirty="0"/>
          </a:p>
          <a:p>
            <a:pPr marL="0" indent="0">
              <a:buNone/>
            </a:pPr>
            <a:endParaRPr lang="da-DK" dirty="0"/>
          </a:p>
        </p:txBody>
      </p:sp>
      <p:sp>
        <p:nvSpPr>
          <p:cNvPr id="4" name="Pladsholder til dato 3">
            <a:extLst>
              <a:ext uri="{FF2B5EF4-FFF2-40B4-BE49-F238E27FC236}">
                <a16:creationId xmlns:a16="http://schemas.microsoft.com/office/drawing/2014/main" id="{B4CE5D77-E559-45FB-8063-E053292C0367}"/>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EDF2C849-88B8-4703-8547-3AC30832CC8C}"/>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9" name="Pladsholder til slidenummer 8">
            <a:extLst>
              <a:ext uri="{FF2B5EF4-FFF2-40B4-BE49-F238E27FC236}">
                <a16:creationId xmlns:a16="http://schemas.microsoft.com/office/drawing/2014/main" id="{86E92586-C522-4D7F-8586-3CE56B11BC74}"/>
              </a:ext>
            </a:extLst>
          </p:cNvPr>
          <p:cNvSpPr>
            <a:spLocks noGrp="1"/>
          </p:cNvSpPr>
          <p:nvPr>
            <p:ph type="sldNum" sz="quarter" idx="12"/>
          </p:nvPr>
        </p:nvSpPr>
        <p:spPr/>
        <p:txBody>
          <a:bodyPr/>
          <a:lstStyle/>
          <a:p>
            <a:fld id="{74447C9C-57A8-4003-9066-4A7E6D84F205}" type="slidenum">
              <a:rPr lang="da-DK" smtClean="0"/>
              <a:t>23</a:t>
            </a:fld>
            <a:endParaRPr lang="da-DK" dirty="0"/>
          </a:p>
        </p:txBody>
      </p:sp>
      <p:pic>
        <p:nvPicPr>
          <p:cNvPr id="6" name="Billede 5">
            <a:extLst>
              <a:ext uri="{FF2B5EF4-FFF2-40B4-BE49-F238E27FC236}">
                <a16:creationId xmlns:a16="http://schemas.microsoft.com/office/drawing/2014/main" id="{0D418D03-574D-40ED-85B6-275CA28872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38253" y="1157625"/>
            <a:ext cx="4035829" cy="2682569"/>
          </a:xfrm>
          <a:prstGeom prst="rect">
            <a:avLst/>
          </a:prstGeom>
        </p:spPr>
      </p:pic>
    </p:spTree>
    <p:extLst>
      <p:ext uri="{BB962C8B-B14F-4D97-AF65-F5344CB8AC3E}">
        <p14:creationId xmlns:p14="http://schemas.microsoft.com/office/powerpoint/2010/main" val="3950402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8169" y="126928"/>
            <a:ext cx="7241549" cy="397179"/>
          </a:xfrm>
        </p:spPr>
        <p:txBody>
          <a:bodyPr/>
          <a:lstStyle/>
          <a:p>
            <a:r>
              <a:rPr lang="da-DK" dirty="0"/>
              <a:t>Frontotemporal demens (FTD)</a:t>
            </a:r>
          </a:p>
        </p:txBody>
      </p:sp>
      <p:sp>
        <p:nvSpPr>
          <p:cNvPr id="3" name="Pladsholder til indhold 2"/>
          <p:cNvSpPr>
            <a:spLocks noGrp="1"/>
          </p:cNvSpPr>
          <p:nvPr>
            <p:ph sz="half" idx="1"/>
          </p:nvPr>
        </p:nvSpPr>
        <p:spPr>
          <a:xfrm>
            <a:off x="518169" y="778202"/>
            <a:ext cx="7997181" cy="5444178"/>
          </a:xfrm>
        </p:spPr>
        <p:txBody>
          <a:bodyPr>
            <a:normAutofit/>
          </a:bodyPr>
          <a:lstStyle/>
          <a:p>
            <a:pPr marL="0" indent="0">
              <a:buNone/>
            </a:pPr>
            <a:r>
              <a:rPr lang="da-DK" b="1" dirty="0"/>
              <a:t>”Pandelapsdemens” – symptomer: </a:t>
            </a:r>
            <a:br>
              <a:rPr lang="da-DK" b="1" dirty="0"/>
            </a:br>
            <a:endParaRPr lang="da-DK" b="1" dirty="0"/>
          </a:p>
          <a:p>
            <a:r>
              <a:rPr lang="da-DK" dirty="0"/>
              <a:t>Personligheds- og adfærdsændringer</a:t>
            </a:r>
          </a:p>
          <a:p>
            <a:r>
              <a:rPr lang="da-DK" dirty="0"/>
              <a:t>Hukommelsen ofte næsten intakt langt hen i forløbet</a:t>
            </a:r>
          </a:p>
          <a:p>
            <a:r>
              <a:rPr lang="da-DK" dirty="0"/>
              <a:t>Personen kan virke uberørt og har måske ikke </a:t>
            </a:r>
            <a:br>
              <a:rPr lang="da-DK" dirty="0"/>
            </a:br>
            <a:r>
              <a:rPr lang="da-DK" dirty="0"/>
              <a:t>indsigt i sine problemer</a:t>
            </a:r>
          </a:p>
          <a:p>
            <a:r>
              <a:rPr lang="da-DK" dirty="0"/>
              <a:t>Adfærden kan være planløs og impulsstyret</a:t>
            </a:r>
          </a:p>
          <a:p>
            <a:r>
              <a:rPr lang="da-DK" dirty="0"/>
              <a:t>Måske uhæmmet og upassende adfærd, som skyldes sygdommen </a:t>
            </a:r>
          </a:p>
          <a:p>
            <a:r>
              <a:rPr lang="da-DK" dirty="0"/>
              <a:t>Sygdommen kan medføre, at personen har svært ved at vise interesse for og tage hensyn til andre</a:t>
            </a:r>
          </a:p>
          <a:p>
            <a:r>
              <a:rPr lang="da-DK" dirty="0"/>
              <a:t>Der findes varianter af sygdommen, hvor det er sproglige problemer, der dominerer </a:t>
            </a:r>
            <a:br>
              <a:rPr lang="da-DK" dirty="0"/>
            </a:br>
            <a:endParaRPr lang="da-DK" dirty="0"/>
          </a:p>
          <a:p>
            <a:r>
              <a:rPr lang="da-DK" dirty="0"/>
              <a:t>Opstår oftest hos yngre i 40-60 års alderen og arvelighed </a:t>
            </a:r>
            <a:br>
              <a:rPr lang="da-DK" dirty="0"/>
            </a:br>
            <a:r>
              <a:rPr lang="da-DK" dirty="0"/>
              <a:t>spiller en vis rolle.</a:t>
            </a:r>
          </a:p>
          <a:p>
            <a:endParaRPr lang="da-DK" dirty="0"/>
          </a:p>
          <a:p>
            <a:endParaRPr lang="da-DK"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3DBD2AE8-2FB5-46BA-AD93-A600A103B8FD}"/>
              </a:ext>
            </a:extLst>
          </p:cNvPr>
          <p:cNvSpPr>
            <a:spLocks noGrp="1"/>
          </p:cNvSpPr>
          <p:nvPr>
            <p:ph type="dt" sz="half" idx="10"/>
          </p:nvPr>
        </p:nvSpPr>
        <p:spPr/>
        <p:txBody>
          <a:bodyPr/>
          <a:lstStyle/>
          <a:p>
            <a:r>
              <a:rPr lang="da-DK" sz="900" dirty="0"/>
              <a:t>Udarbejdet januar 2019</a:t>
            </a:r>
          </a:p>
        </p:txBody>
      </p:sp>
      <p:sp>
        <p:nvSpPr>
          <p:cNvPr id="5" name="Pladsholder til sidefod 4">
            <a:extLst>
              <a:ext uri="{FF2B5EF4-FFF2-40B4-BE49-F238E27FC236}">
                <a16:creationId xmlns:a16="http://schemas.microsoft.com/office/drawing/2014/main" id="{4D03FA2D-0086-4890-8C90-8BFBC114646B}"/>
              </a:ext>
            </a:extLst>
          </p:cNvPr>
          <p:cNvSpPr>
            <a:spLocks noGrp="1"/>
          </p:cNvSpPr>
          <p:nvPr>
            <p:ph type="ftr" sz="quarter" idx="11"/>
          </p:nvPr>
        </p:nvSpPr>
        <p:spPr/>
        <p:txBody>
          <a:bodyPr/>
          <a:lstStyle/>
          <a:p>
            <a:pPr algn="r"/>
            <a:r>
              <a:rPr lang="da-DK" sz="900" dirty="0"/>
              <a:t>Billedmateriale: Nationalt Videnscenter for Demens / Colourbox.dk / Commons Wikimedia</a:t>
            </a:r>
          </a:p>
        </p:txBody>
      </p:sp>
      <p:sp>
        <p:nvSpPr>
          <p:cNvPr id="9" name="Pladsholder til slidenummer 8">
            <a:extLst>
              <a:ext uri="{FF2B5EF4-FFF2-40B4-BE49-F238E27FC236}">
                <a16:creationId xmlns:a16="http://schemas.microsoft.com/office/drawing/2014/main" id="{EC526705-0DAD-43ED-AC5F-E40D361D0B30}"/>
              </a:ext>
            </a:extLst>
          </p:cNvPr>
          <p:cNvSpPr>
            <a:spLocks noGrp="1"/>
          </p:cNvSpPr>
          <p:nvPr>
            <p:ph type="sldNum" sz="quarter" idx="12"/>
          </p:nvPr>
        </p:nvSpPr>
        <p:spPr/>
        <p:txBody>
          <a:bodyPr/>
          <a:lstStyle/>
          <a:p>
            <a:fld id="{74447C9C-57A8-4003-9066-4A7E6D84F205}" type="slidenum">
              <a:rPr lang="da-DK" smtClean="0"/>
              <a:t>24</a:t>
            </a:fld>
            <a:endParaRPr lang="da-DK" dirty="0"/>
          </a:p>
        </p:txBody>
      </p:sp>
      <p:pic>
        <p:nvPicPr>
          <p:cNvPr id="11" name="Pladsholder til indhold 4">
            <a:extLst>
              <a:ext uri="{FF2B5EF4-FFF2-40B4-BE49-F238E27FC236}">
                <a16:creationId xmlns:a16="http://schemas.microsoft.com/office/drawing/2014/main" id="{F794FD2F-CFC3-4EE4-A545-ECBDDB3A84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901" t="5001" r="13373" b="1646"/>
          <a:stretch/>
        </p:blipFill>
        <p:spPr>
          <a:xfrm>
            <a:off x="7000636" y="778202"/>
            <a:ext cx="2031207" cy="1834639"/>
          </a:xfrm>
          <a:prstGeom prst="rect">
            <a:avLst/>
          </a:prstGeom>
        </p:spPr>
      </p:pic>
      <p:sp>
        <p:nvSpPr>
          <p:cNvPr id="12" name="Tekstboks 9">
            <a:extLst>
              <a:ext uri="{FF2B5EF4-FFF2-40B4-BE49-F238E27FC236}">
                <a16:creationId xmlns:a16="http://schemas.microsoft.com/office/drawing/2014/main" id="{71A58F6B-6542-4EF6-9D92-011836BE7722}"/>
              </a:ext>
            </a:extLst>
          </p:cNvPr>
          <p:cNvSpPr txBox="1"/>
          <p:nvPr/>
        </p:nvSpPr>
        <p:spPr>
          <a:xfrm>
            <a:off x="5135880" y="1042071"/>
            <a:ext cx="2121845" cy="345284"/>
          </a:xfrm>
          <a:prstGeom prst="rect">
            <a:avLst/>
          </a:prstGeom>
          <a:noFill/>
        </p:spPr>
        <p:txBody>
          <a:bodyPr wrap="square" lIns="90000" rtlCol="0">
            <a:noAutofit/>
          </a:bodyPr>
          <a:lstStyle/>
          <a:p>
            <a:r>
              <a:rPr lang="da-DK" sz="1600" b="1" dirty="0">
                <a:solidFill>
                  <a:srgbClr val="E0555A"/>
                </a:solidFill>
              </a:rPr>
              <a:t>Pandelap (frontallap)</a:t>
            </a:r>
            <a:br>
              <a:rPr lang="da-DK" sz="1400" b="1" dirty="0">
                <a:solidFill>
                  <a:srgbClr val="E0555A"/>
                </a:solidFill>
              </a:rPr>
            </a:br>
            <a:endParaRPr lang="da-DK" sz="1400" b="1" dirty="0">
              <a:solidFill>
                <a:srgbClr val="E0555A"/>
              </a:solidFill>
            </a:endParaRPr>
          </a:p>
        </p:txBody>
      </p:sp>
    </p:spTree>
    <p:extLst>
      <p:ext uri="{BB962C8B-B14F-4D97-AF65-F5344CB8AC3E}">
        <p14:creationId xmlns:p14="http://schemas.microsoft.com/office/powerpoint/2010/main" val="44167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640B1-F44A-432A-8F86-9070C29E0913}"/>
              </a:ext>
            </a:extLst>
          </p:cNvPr>
          <p:cNvSpPr>
            <a:spLocks noGrp="1"/>
          </p:cNvSpPr>
          <p:nvPr>
            <p:ph type="title"/>
          </p:nvPr>
        </p:nvSpPr>
        <p:spPr/>
        <p:txBody>
          <a:bodyPr/>
          <a:lstStyle/>
          <a:p>
            <a:r>
              <a:rPr lang="da-DK" dirty="0"/>
              <a:t>Sygdomserkendelse</a:t>
            </a:r>
          </a:p>
        </p:txBody>
      </p:sp>
      <p:sp>
        <p:nvSpPr>
          <p:cNvPr id="3" name="Pladsholder til indhold 2">
            <a:extLst>
              <a:ext uri="{FF2B5EF4-FFF2-40B4-BE49-F238E27FC236}">
                <a16:creationId xmlns:a16="http://schemas.microsoft.com/office/drawing/2014/main" id="{1BCF5903-1B00-4090-9DF2-1920D96E42DD}"/>
              </a:ext>
            </a:extLst>
          </p:cNvPr>
          <p:cNvSpPr>
            <a:spLocks noGrp="1"/>
          </p:cNvSpPr>
          <p:nvPr>
            <p:ph idx="1"/>
          </p:nvPr>
        </p:nvSpPr>
        <p:spPr>
          <a:xfrm>
            <a:off x="628650" y="1367943"/>
            <a:ext cx="7886700" cy="1890837"/>
          </a:xfrm>
        </p:spPr>
        <p:txBody>
          <a:bodyPr>
            <a:normAutofit/>
          </a:bodyPr>
          <a:lstStyle/>
          <a:p>
            <a:r>
              <a:rPr lang="da-DK" dirty="0"/>
              <a:t>Måske forstår og mærker du symptomerne og føler dig meget påvirket og frustreret af din sygdom.</a:t>
            </a:r>
            <a:br>
              <a:rPr lang="da-DK" dirty="0"/>
            </a:br>
            <a:endParaRPr lang="da-DK" dirty="0"/>
          </a:p>
          <a:p>
            <a:r>
              <a:rPr lang="da-DK" dirty="0"/>
              <a:t>Måske har du glimtvis erkendelse af, at der er noget galt og kan ved samtale med andre til dels forstå din sygdom og handicap. </a:t>
            </a:r>
          </a:p>
          <a:p>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4" name="Pladsholder til dato 3">
            <a:extLst>
              <a:ext uri="{FF2B5EF4-FFF2-40B4-BE49-F238E27FC236}">
                <a16:creationId xmlns:a16="http://schemas.microsoft.com/office/drawing/2014/main" id="{BE7BED83-312F-4DFE-89E2-06AFD31F7DDC}"/>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A71173CA-05DC-4BDC-94E0-3A15455B6525}"/>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6" name="Pladsholder til slidenummer 5">
            <a:extLst>
              <a:ext uri="{FF2B5EF4-FFF2-40B4-BE49-F238E27FC236}">
                <a16:creationId xmlns:a16="http://schemas.microsoft.com/office/drawing/2014/main" id="{40D6B6B5-732F-48C4-BF40-BB6FDD492636}"/>
              </a:ext>
            </a:extLst>
          </p:cNvPr>
          <p:cNvSpPr>
            <a:spLocks noGrp="1"/>
          </p:cNvSpPr>
          <p:nvPr>
            <p:ph type="sldNum" sz="quarter" idx="12"/>
          </p:nvPr>
        </p:nvSpPr>
        <p:spPr/>
        <p:txBody>
          <a:bodyPr/>
          <a:lstStyle/>
          <a:p>
            <a:fld id="{74447C9C-57A8-4003-9066-4A7E6D84F205}" type="slidenum">
              <a:rPr lang="da-DK" smtClean="0"/>
              <a:t>25</a:t>
            </a:fld>
            <a:endParaRPr lang="da-DK" dirty="0"/>
          </a:p>
        </p:txBody>
      </p:sp>
      <p:sp>
        <p:nvSpPr>
          <p:cNvPr id="7" name="Pladsholder til tekst 6">
            <a:extLst>
              <a:ext uri="{FF2B5EF4-FFF2-40B4-BE49-F238E27FC236}">
                <a16:creationId xmlns:a16="http://schemas.microsoft.com/office/drawing/2014/main" id="{9CA75E8F-05A5-46DA-A99D-A7E529E03815}"/>
              </a:ext>
            </a:extLst>
          </p:cNvPr>
          <p:cNvSpPr>
            <a:spLocks noGrp="1"/>
          </p:cNvSpPr>
          <p:nvPr>
            <p:ph type="body" sz="quarter" idx="13"/>
          </p:nvPr>
        </p:nvSpPr>
        <p:spPr/>
        <p:txBody>
          <a:bodyPr/>
          <a:lstStyle/>
          <a:p>
            <a:r>
              <a:rPr lang="da-DK" dirty="0"/>
              <a:t>Mennesker mærker demens forskelligt</a:t>
            </a:r>
          </a:p>
        </p:txBody>
      </p:sp>
      <p:pic>
        <p:nvPicPr>
          <p:cNvPr id="8" name="Billede 7">
            <a:extLst>
              <a:ext uri="{FF2B5EF4-FFF2-40B4-BE49-F238E27FC236}">
                <a16:creationId xmlns:a16="http://schemas.microsoft.com/office/drawing/2014/main" id="{D68E6D9B-F6D5-40CD-AF88-00E1D1789CB8}"/>
              </a:ext>
            </a:extLst>
          </p:cNvPr>
          <p:cNvPicPr>
            <a:picLocks noChangeAspect="1"/>
          </p:cNvPicPr>
          <p:nvPr/>
        </p:nvPicPr>
        <p:blipFill>
          <a:blip r:embed="rId2"/>
          <a:stretch>
            <a:fillRect/>
          </a:stretch>
        </p:blipFill>
        <p:spPr>
          <a:xfrm>
            <a:off x="4656982" y="3325267"/>
            <a:ext cx="3947578" cy="2667282"/>
          </a:xfrm>
          <a:prstGeom prst="rect">
            <a:avLst/>
          </a:prstGeom>
        </p:spPr>
      </p:pic>
      <p:sp>
        <p:nvSpPr>
          <p:cNvPr id="9" name="Tekstfelt 8">
            <a:extLst>
              <a:ext uri="{FF2B5EF4-FFF2-40B4-BE49-F238E27FC236}">
                <a16:creationId xmlns:a16="http://schemas.microsoft.com/office/drawing/2014/main" id="{34DAE019-2932-4CA3-BB98-3CEAD6902051}"/>
              </a:ext>
            </a:extLst>
          </p:cNvPr>
          <p:cNvSpPr txBox="1"/>
          <p:nvPr/>
        </p:nvSpPr>
        <p:spPr>
          <a:xfrm>
            <a:off x="676805" y="4934444"/>
            <a:ext cx="3810214" cy="1058105"/>
          </a:xfrm>
          <a:prstGeom prst="rect">
            <a:avLst/>
          </a:prstGeom>
          <a:noFill/>
        </p:spPr>
        <p:txBody>
          <a:bodyPr wrap="square" lIns="90000" rtlCol="0">
            <a:noAutofit/>
          </a:bodyPr>
          <a:lstStyle/>
          <a:p>
            <a:r>
              <a:rPr lang="da-DK" sz="2000" b="1" dirty="0"/>
              <a:t>Demenssygdommen i sig selv </a:t>
            </a:r>
            <a:br>
              <a:rPr lang="da-DK" sz="2000" b="1" dirty="0"/>
            </a:br>
            <a:r>
              <a:rPr lang="da-DK" sz="2000" b="1" dirty="0"/>
              <a:t>gør, at du kan have svært ved at </a:t>
            </a:r>
            <a:br>
              <a:rPr lang="da-DK" sz="2000" b="1" dirty="0"/>
            </a:br>
            <a:r>
              <a:rPr lang="da-DK" sz="2000" b="1" dirty="0"/>
              <a:t>forstå og erkende din sygdom.</a:t>
            </a:r>
          </a:p>
          <a:p>
            <a:endParaRPr lang="da-DK" sz="2000" dirty="0" err="1"/>
          </a:p>
        </p:txBody>
      </p:sp>
    </p:spTree>
    <p:extLst>
      <p:ext uri="{BB962C8B-B14F-4D97-AF65-F5344CB8AC3E}">
        <p14:creationId xmlns:p14="http://schemas.microsoft.com/office/powerpoint/2010/main" val="814178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9454"/>
            <a:ext cx="8229600" cy="534693"/>
          </a:xfrm>
        </p:spPr>
        <p:txBody>
          <a:bodyPr/>
          <a:lstStyle/>
          <a:p>
            <a:r>
              <a:rPr lang="da-DK" dirty="0"/>
              <a:t>Trivsel og sundhed med demens</a:t>
            </a:r>
          </a:p>
        </p:txBody>
      </p:sp>
      <p:sp>
        <p:nvSpPr>
          <p:cNvPr id="3" name="Pladsholder til indhold 2"/>
          <p:cNvSpPr>
            <a:spLocks noGrp="1"/>
          </p:cNvSpPr>
          <p:nvPr>
            <p:ph idx="1"/>
          </p:nvPr>
        </p:nvSpPr>
        <p:spPr>
          <a:xfrm>
            <a:off x="457200" y="1182022"/>
            <a:ext cx="8229600" cy="4896157"/>
          </a:xfrm>
        </p:spPr>
        <p:txBody>
          <a:bodyPr>
            <a:noAutofit/>
          </a:bodyPr>
          <a:lstStyle/>
          <a:p>
            <a:r>
              <a:rPr lang="da-DK" b="1" dirty="0"/>
              <a:t>Fysisk aktivitet og motion </a:t>
            </a:r>
            <a:r>
              <a:rPr lang="da-DK" dirty="0"/>
              <a:t>– </a:t>
            </a:r>
            <a:r>
              <a:rPr lang="da-DK" dirty="0" err="1"/>
              <a:t>gå-ture</a:t>
            </a:r>
            <a:r>
              <a:rPr lang="da-DK" dirty="0"/>
              <a:t> (evt. med ledsager) er fint </a:t>
            </a:r>
            <a:br>
              <a:rPr lang="da-DK" dirty="0"/>
            </a:br>
            <a:r>
              <a:rPr lang="da-DK" dirty="0"/>
              <a:t>Få gerne pulsen op, men det behøver ikke være hård motion</a:t>
            </a:r>
            <a:br>
              <a:rPr lang="da-DK" dirty="0"/>
            </a:br>
            <a:endParaRPr lang="da-DK" dirty="0"/>
          </a:p>
          <a:p>
            <a:r>
              <a:rPr lang="da-DK" b="1" dirty="0"/>
              <a:t>Sund kost med meget grønt, frugt, fuldkorn og fibre</a:t>
            </a:r>
            <a:br>
              <a:rPr lang="da-DK" dirty="0"/>
            </a:br>
            <a:r>
              <a:rPr lang="da-DK" dirty="0"/>
              <a:t>Sørg for at spise og drikke tilstrækkeligt</a:t>
            </a:r>
            <a:br>
              <a:rPr lang="da-DK" dirty="0"/>
            </a:br>
            <a:endParaRPr lang="da-DK" dirty="0"/>
          </a:p>
          <a:p>
            <a:r>
              <a:rPr lang="da-DK" b="1" dirty="0"/>
              <a:t>Vitaminer og mineraler</a:t>
            </a:r>
            <a:br>
              <a:rPr lang="da-DK" dirty="0"/>
            </a:br>
            <a:r>
              <a:rPr lang="da-DK" dirty="0"/>
              <a:t>Især kalk- og D-vitamintilskud, som forebygger knoglebrud</a:t>
            </a:r>
            <a:br>
              <a:rPr lang="da-DK" dirty="0"/>
            </a:br>
            <a:endParaRPr lang="da-DK" dirty="0"/>
          </a:p>
          <a:p>
            <a:r>
              <a:rPr lang="da-DK" b="1" dirty="0"/>
              <a:t>Lavt alkoholforbrug </a:t>
            </a:r>
            <a:r>
              <a:rPr lang="da-DK" dirty="0"/>
              <a:t>– 3-4 genstande om ugen</a:t>
            </a:r>
            <a:br>
              <a:rPr lang="da-DK" dirty="0"/>
            </a:br>
            <a:r>
              <a:rPr lang="da-DK" dirty="0"/>
              <a:t>Den skrøbelige hjerne er følsom over for alkohol </a:t>
            </a:r>
            <a:br>
              <a:rPr lang="da-DK" dirty="0"/>
            </a:br>
            <a:r>
              <a:rPr lang="da-DK" dirty="0"/>
              <a:t>og medicin kan forstærke virkningen</a:t>
            </a:r>
            <a:br>
              <a:rPr lang="da-DK" dirty="0"/>
            </a:br>
            <a:endParaRPr lang="da-DK" dirty="0"/>
          </a:p>
          <a:p>
            <a:r>
              <a:rPr lang="da-DK" b="1" dirty="0"/>
              <a:t>God søvn </a:t>
            </a:r>
            <a:br>
              <a:rPr lang="da-DK" dirty="0"/>
            </a:br>
            <a:r>
              <a:rPr lang="da-DK" dirty="0"/>
              <a:t>Sov ikke om dagen. Hav faste sengetider og aftenritualer. Drik ikke kaffe de sidste 5 timer før sengetid. </a:t>
            </a:r>
            <a:br>
              <a:rPr lang="da-DK" dirty="0"/>
            </a:br>
            <a:br>
              <a:rPr lang="da-DK" dirty="0"/>
            </a:br>
            <a:endParaRPr lang="da-DK" dirty="0"/>
          </a:p>
        </p:txBody>
      </p:sp>
      <p:sp>
        <p:nvSpPr>
          <p:cNvPr id="4" name="Pladsholder til dato 3">
            <a:extLst>
              <a:ext uri="{FF2B5EF4-FFF2-40B4-BE49-F238E27FC236}">
                <a16:creationId xmlns:a16="http://schemas.microsoft.com/office/drawing/2014/main" id="{CA3FD45D-0CCE-4B17-86CB-B380B8AC5D1F}"/>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6F3F5628-1A6F-491B-B60B-AAAEEE962EEF}"/>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6" name="Tekstfelt 5">
            <a:extLst>
              <a:ext uri="{FF2B5EF4-FFF2-40B4-BE49-F238E27FC236}">
                <a16:creationId xmlns:a16="http://schemas.microsoft.com/office/drawing/2014/main" id="{D0149EC4-1CF2-4C30-91F6-5190898C7C29}"/>
              </a:ext>
            </a:extLst>
          </p:cNvPr>
          <p:cNvSpPr txBox="1"/>
          <p:nvPr/>
        </p:nvSpPr>
        <p:spPr>
          <a:xfrm>
            <a:off x="457200" y="713575"/>
            <a:ext cx="7939668" cy="534693"/>
          </a:xfrm>
          <a:prstGeom prst="rect">
            <a:avLst/>
          </a:prstGeom>
          <a:noFill/>
        </p:spPr>
        <p:txBody>
          <a:bodyPr wrap="square" lIns="90000" rtlCol="0">
            <a:noAutofit/>
          </a:bodyPr>
          <a:lstStyle/>
          <a:p>
            <a:r>
              <a:rPr lang="da-DK" sz="2400" b="1" dirty="0">
                <a:latin typeface="+mj-lt"/>
              </a:rPr>
              <a:t>Man kan gøre meget for at trives og leve sundt med demens:</a:t>
            </a:r>
            <a:endParaRPr lang="da-DK" sz="2400" dirty="0">
              <a:latin typeface="+mj-lt"/>
            </a:endParaRPr>
          </a:p>
        </p:txBody>
      </p:sp>
      <p:pic>
        <p:nvPicPr>
          <p:cNvPr id="7" name="Billede 6">
            <a:extLst>
              <a:ext uri="{FF2B5EF4-FFF2-40B4-BE49-F238E27FC236}">
                <a16:creationId xmlns:a16="http://schemas.microsoft.com/office/drawing/2014/main" id="{81D84D2D-CDB9-4B0D-A2C7-2FC09F38D082}"/>
              </a:ext>
            </a:extLst>
          </p:cNvPr>
          <p:cNvPicPr>
            <a:picLocks noChangeAspect="1"/>
          </p:cNvPicPr>
          <p:nvPr/>
        </p:nvPicPr>
        <p:blipFill>
          <a:blip r:embed="rId3"/>
          <a:stretch>
            <a:fillRect/>
          </a:stretch>
        </p:blipFill>
        <p:spPr>
          <a:xfrm>
            <a:off x="7404410" y="1597725"/>
            <a:ext cx="1508448" cy="1011709"/>
          </a:xfrm>
          <a:prstGeom prst="rect">
            <a:avLst/>
          </a:prstGeom>
        </p:spPr>
      </p:pic>
      <p:pic>
        <p:nvPicPr>
          <p:cNvPr id="8" name="Billede 7">
            <a:extLst>
              <a:ext uri="{FF2B5EF4-FFF2-40B4-BE49-F238E27FC236}">
                <a16:creationId xmlns:a16="http://schemas.microsoft.com/office/drawing/2014/main" id="{722A179D-BE92-486E-AE1C-97ECA2235EEB}"/>
              </a:ext>
            </a:extLst>
          </p:cNvPr>
          <p:cNvPicPr>
            <a:picLocks noChangeAspect="1"/>
          </p:cNvPicPr>
          <p:nvPr/>
        </p:nvPicPr>
        <p:blipFill>
          <a:blip r:embed="rId4"/>
          <a:stretch>
            <a:fillRect/>
          </a:stretch>
        </p:blipFill>
        <p:spPr>
          <a:xfrm>
            <a:off x="7414046" y="4706286"/>
            <a:ext cx="1511310" cy="1013628"/>
          </a:xfrm>
          <a:prstGeom prst="rect">
            <a:avLst/>
          </a:prstGeom>
        </p:spPr>
      </p:pic>
      <p:pic>
        <p:nvPicPr>
          <p:cNvPr id="9" name="Billede 8">
            <a:extLst>
              <a:ext uri="{FF2B5EF4-FFF2-40B4-BE49-F238E27FC236}">
                <a16:creationId xmlns:a16="http://schemas.microsoft.com/office/drawing/2014/main" id="{9106FFC2-56D4-4D5D-A0B1-A89610AA9737}"/>
              </a:ext>
            </a:extLst>
          </p:cNvPr>
          <p:cNvPicPr>
            <a:picLocks noChangeAspect="1"/>
          </p:cNvPicPr>
          <p:nvPr/>
        </p:nvPicPr>
        <p:blipFill>
          <a:blip r:embed="rId5"/>
          <a:stretch>
            <a:fillRect/>
          </a:stretch>
        </p:blipFill>
        <p:spPr>
          <a:xfrm>
            <a:off x="7401548" y="3144127"/>
            <a:ext cx="1511310" cy="1020547"/>
          </a:xfrm>
          <a:prstGeom prst="rect">
            <a:avLst/>
          </a:prstGeom>
        </p:spPr>
      </p:pic>
    </p:spTree>
    <p:extLst>
      <p:ext uri="{BB962C8B-B14F-4D97-AF65-F5344CB8AC3E}">
        <p14:creationId xmlns:p14="http://schemas.microsoft.com/office/powerpoint/2010/main" val="2748473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7CB52F8F-EA98-4C76-8395-D8921C751B1F}"/>
              </a:ext>
            </a:extLst>
          </p:cNvPr>
          <p:cNvSpPr txBox="1">
            <a:spLocks/>
          </p:cNvSpPr>
          <p:nvPr/>
        </p:nvSpPr>
        <p:spPr>
          <a:xfrm>
            <a:off x="685800" y="1122363"/>
            <a:ext cx="7772400" cy="3038157"/>
          </a:xfrm>
          <a:prstGeom prst="rect">
            <a:avLst/>
          </a:prstGeom>
        </p:spPr>
        <p:txBody>
          <a:bodyPr vert="horz" lIns="91440" tIns="0" rIns="0" bIns="0" rtlCol="0" anchor="t" anchorCtr="0">
            <a:noAutofit/>
          </a:bodyPr>
          <a:lstStyle>
            <a:lvl1pPr algn="ctr" defTabSz="914400" rtl="0" eaLnBrk="1" latinLnBrk="0" hangingPunct="1">
              <a:lnSpc>
                <a:spcPct val="90000"/>
              </a:lnSpc>
              <a:spcBef>
                <a:spcPct val="0"/>
              </a:spcBef>
              <a:buNone/>
              <a:defRPr sz="7200" b="1" kern="1200">
                <a:solidFill>
                  <a:schemeClr val="bg1"/>
                </a:solidFill>
                <a:latin typeface="+mj-lt"/>
                <a:ea typeface="+mj-ea"/>
                <a:cs typeface="+mj-cs"/>
              </a:defRPr>
            </a:lvl1pPr>
          </a:lstStyle>
          <a:p>
            <a:br>
              <a:rPr lang="da-DK" sz="4800" dirty="0"/>
            </a:br>
            <a:r>
              <a:rPr lang="da-DK" sz="4800" dirty="0"/>
              <a:t>Behandling og opfølgning af demenssygdomme</a:t>
            </a:r>
          </a:p>
        </p:txBody>
      </p:sp>
    </p:spTree>
    <p:extLst>
      <p:ext uri="{BB962C8B-B14F-4D97-AF65-F5344CB8AC3E}">
        <p14:creationId xmlns:p14="http://schemas.microsoft.com/office/powerpoint/2010/main" val="204905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Behandling af demenssygdomme</a:t>
            </a:r>
          </a:p>
        </p:txBody>
      </p:sp>
      <p:sp>
        <p:nvSpPr>
          <p:cNvPr id="3" name="Pladsholder til indhold 2"/>
          <p:cNvSpPr>
            <a:spLocks noGrp="1"/>
          </p:cNvSpPr>
          <p:nvPr>
            <p:ph idx="1"/>
          </p:nvPr>
        </p:nvSpPr>
        <p:spPr>
          <a:xfrm>
            <a:off x="628650" y="877455"/>
            <a:ext cx="7886700" cy="5299507"/>
          </a:xfrm>
        </p:spPr>
        <p:txBody>
          <a:bodyPr>
            <a:noAutofit/>
          </a:bodyPr>
          <a:lstStyle/>
          <a:p>
            <a:pPr marL="0" indent="0">
              <a:buFontTx/>
              <a:buNone/>
              <a:defRPr/>
            </a:pPr>
            <a:r>
              <a:rPr lang="da-DK" altLang="da-DK" sz="2400" b="1" dirty="0">
                <a:latin typeface="+mj-lt"/>
              </a:rPr>
              <a:t>Medicinsk behandling</a:t>
            </a:r>
          </a:p>
          <a:p>
            <a:pPr marL="0" indent="0">
              <a:buFontTx/>
              <a:buNone/>
              <a:defRPr/>
            </a:pPr>
            <a:r>
              <a:rPr lang="da-DK" altLang="da-DK" dirty="0"/>
              <a:t>Demenssygdomme kan desværre ikke helbredes. Der findes dog medicin, som kan </a:t>
            </a:r>
            <a:r>
              <a:rPr lang="da-DK" altLang="da-DK" i="1" dirty="0"/>
              <a:t>forsinke</a:t>
            </a:r>
            <a:r>
              <a:rPr lang="da-DK" altLang="da-DK" dirty="0"/>
              <a:t> udviklingen ved nogle former for demens: </a:t>
            </a:r>
            <a:br>
              <a:rPr lang="da-DK" altLang="da-DK" dirty="0"/>
            </a:br>
            <a:endParaRPr lang="da-DK" altLang="da-DK" dirty="0"/>
          </a:p>
          <a:p>
            <a:pPr>
              <a:defRPr/>
            </a:pPr>
            <a:r>
              <a:rPr lang="da-DK" altLang="da-DK" dirty="0"/>
              <a:t>Alzheimers sygdom </a:t>
            </a:r>
          </a:p>
          <a:p>
            <a:pPr>
              <a:defRPr/>
            </a:pPr>
            <a:r>
              <a:rPr lang="da-DK" altLang="da-DK" dirty="0"/>
              <a:t>Lewy body demens</a:t>
            </a:r>
          </a:p>
          <a:p>
            <a:pPr>
              <a:defRPr/>
            </a:pPr>
            <a:r>
              <a:rPr lang="da-DK" altLang="da-DK" dirty="0"/>
              <a:t>Demens ved Parkinsons sygdom  </a:t>
            </a:r>
          </a:p>
          <a:p>
            <a:pPr marL="0" indent="0">
              <a:buNone/>
              <a:defRPr/>
            </a:pPr>
            <a:endParaRPr lang="da-DK" altLang="da-DK" dirty="0"/>
          </a:p>
          <a:p>
            <a:pPr>
              <a:defRPr/>
            </a:pPr>
            <a:r>
              <a:rPr lang="da-DK" altLang="da-DK" dirty="0"/>
              <a:t>Ved vaskulær demens kan forværring </a:t>
            </a:r>
            <a:br>
              <a:rPr lang="da-DK" altLang="da-DK" dirty="0"/>
            </a:br>
            <a:r>
              <a:rPr lang="da-DK" altLang="da-DK" dirty="0"/>
              <a:t>delvis forebygges med blodfortyndende</a:t>
            </a:r>
            <a:br>
              <a:rPr lang="da-DK" altLang="da-DK" dirty="0"/>
            </a:br>
            <a:r>
              <a:rPr lang="da-DK" altLang="da-DK" dirty="0"/>
              <a:t>medicin.</a:t>
            </a:r>
          </a:p>
        </p:txBody>
      </p:sp>
      <p:sp>
        <p:nvSpPr>
          <p:cNvPr id="4" name="Pladsholder til dato 3">
            <a:extLst>
              <a:ext uri="{FF2B5EF4-FFF2-40B4-BE49-F238E27FC236}">
                <a16:creationId xmlns:a16="http://schemas.microsoft.com/office/drawing/2014/main" id="{914608AC-E750-4164-9897-4DA12CBD8C45}"/>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EC91C12E-78C4-4C21-982A-39F9222F5AA6}"/>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pic>
        <p:nvPicPr>
          <p:cNvPr id="8" name="Billede 7">
            <a:extLst>
              <a:ext uri="{FF2B5EF4-FFF2-40B4-BE49-F238E27FC236}">
                <a16:creationId xmlns:a16="http://schemas.microsoft.com/office/drawing/2014/main" id="{00B50905-5398-48A0-8606-1CCDF65CED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7830" y="3860863"/>
            <a:ext cx="3192118" cy="2119682"/>
          </a:xfrm>
          <a:prstGeom prst="rect">
            <a:avLst/>
          </a:prstGeom>
        </p:spPr>
      </p:pic>
    </p:spTree>
    <p:extLst>
      <p:ext uri="{BB962C8B-B14F-4D97-AF65-F5344CB8AC3E}">
        <p14:creationId xmlns:p14="http://schemas.microsoft.com/office/powerpoint/2010/main" val="153352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22BAEBE-20A2-4B64-B268-789B4C91AC48}"/>
              </a:ext>
            </a:extLst>
          </p:cNvPr>
          <p:cNvSpPr>
            <a:spLocks noGrp="1"/>
          </p:cNvSpPr>
          <p:nvPr>
            <p:ph type="body" idx="1"/>
          </p:nvPr>
        </p:nvSpPr>
        <p:spPr>
          <a:xfrm>
            <a:off x="628650" y="720180"/>
            <a:ext cx="3868340" cy="531519"/>
          </a:xfrm>
        </p:spPr>
        <p:txBody>
          <a:bodyPr/>
          <a:lstStyle/>
          <a:p>
            <a:r>
              <a:rPr lang="da-DK" dirty="0"/>
              <a:t>Virksomme stoffer:</a:t>
            </a:r>
          </a:p>
        </p:txBody>
      </p:sp>
      <p:sp>
        <p:nvSpPr>
          <p:cNvPr id="3" name="Pladsholder til indhold 2">
            <a:extLst>
              <a:ext uri="{FF2B5EF4-FFF2-40B4-BE49-F238E27FC236}">
                <a16:creationId xmlns:a16="http://schemas.microsoft.com/office/drawing/2014/main" id="{D489DCEF-38B7-48B7-83E4-8A3F43DE61C7}"/>
              </a:ext>
            </a:extLst>
          </p:cNvPr>
          <p:cNvSpPr>
            <a:spLocks noGrp="1"/>
          </p:cNvSpPr>
          <p:nvPr>
            <p:ph sz="half" idx="2"/>
          </p:nvPr>
        </p:nvSpPr>
        <p:spPr>
          <a:xfrm>
            <a:off x="626267" y="1097281"/>
            <a:ext cx="3868340" cy="4955312"/>
          </a:xfrm>
        </p:spPr>
        <p:txBody>
          <a:bodyPr/>
          <a:lstStyle/>
          <a:p>
            <a:pPr marL="0" indent="0">
              <a:buNone/>
              <a:defRPr/>
            </a:pPr>
            <a:br>
              <a:rPr lang="da-DK" altLang="da-DK" b="1" dirty="0"/>
            </a:br>
            <a:r>
              <a:rPr lang="da-DK" altLang="da-DK" b="1" dirty="0"/>
              <a:t>Ved let til moderat demens: </a:t>
            </a:r>
          </a:p>
          <a:p>
            <a:pPr>
              <a:defRPr/>
            </a:pPr>
            <a:r>
              <a:rPr lang="da-DK" altLang="da-DK" dirty="0" err="1"/>
              <a:t>Donepezil</a:t>
            </a:r>
            <a:r>
              <a:rPr lang="da-DK" altLang="da-DK" dirty="0"/>
              <a:t> </a:t>
            </a:r>
          </a:p>
          <a:p>
            <a:pPr>
              <a:defRPr/>
            </a:pPr>
            <a:r>
              <a:rPr lang="da-DK" altLang="da-DK" dirty="0" err="1"/>
              <a:t>Rivastigmin</a:t>
            </a:r>
            <a:endParaRPr lang="da-DK" altLang="da-DK" dirty="0"/>
          </a:p>
          <a:p>
            <a:pPr>
              <a:defRPr/>
            </a:pPr>
            <a:r>
              <a:rPr lang="da-DK" altLang="da-DK" dirty="0" err="1"/>
              <a:t>Galantamin</a:t>
            </a:r>
            <a:endParaRPr lang="da-DK" altLang="da-DK" dirty="0"/>
          </a:p>
          <a:p>
            <a:pPr>
              <a:defRPr/>
            </a:pPr>
            <a:endParaRPr lang="da-DK" altLang="da-DK" dirty="0"/>
          </a:p>
          <a:p>
            <a:pPr marL="0" indent="0">
              <a:buNone/>
              <a:defRPr/>
            </a:pPr>
            <a:r>
              <a:rPr lang="da-DK" altLang="da-DK" b="1" dirty="0"/>
              <a:t>Ved Alzheimer i svær grad: </a:t>
            </a:r>
          </a:p>
          <a:p>
            <a:pPr>
              <a:defRPr/>
            </a:pPr>
            <a:r>
              <a:rPr lang="da-DK" altLang="da-DK" dirty="0"/>
              <a:t>Memantin</a:t>
            </a:r>
          </a:p>
        </p:txBody>
      </p:sp>
      <p:sp>
        <p:nvSpPr>
          <p:cNvPr id="4" name="Pladsholder til tekst 3">
            <a:extLst>
              <a:ext uri="{FF2B5EF4-FFF2-40B4-BE49-F238E27FC236}">
                <a16:creationId xmlns:a16="http://schemas.microsoft.com/office/drawing/2014/main" id="{95D91570-C233-4CED-9B1C-5D954972B33D}"/>
              </a:ext>
            </a:extLst>
          </p:cNvPr>
          <p:cNvSpPr>
            <a:spLocks noGrp="1"/>
          </p:cNvSpPr>
          <p:nvPr>
            <p:ph type="body" sz="quarter" idx="3"/>
          </p:nvPr>
        </p:nvSpPr>
        <p:spPr>
          <a:xfrm>
            <a:off x="4627959" y="720180"/>
            <a:ext cx="3887391" cy="531519"/>
          </a:xfrm>
        </p:spPr>
        <p:txBody>
          <a:bodyPr/>
          <a:lstStyle/>
          <a:p>
            <a:r>
              <a:rPr lang="da-DK" dirty="0"/>
              <a:t>Bivirkninger:</a:t>
            </a:r>
          </a:p>
        </p:txBody>
      </p:sp>
      <p:sp>
        <p:nvSpPr>
          <p:cNvPr id="5" name="Pladsholder til indhold 4">
            <a:extLst>
              <a:ext uri="{FF2B5EF4-FFF2-40B4-BE49-F238E27FC236}">
                <a16:creationId xmlns:a16="http://schemas.microsoft.com/office/drawing/2014/main" id="{2DB0FE14-F4F2-4ADB-8857-2E7EF0FC4A74}"/>
              </a:ext>
            </a:extLst>
          </p:cNvPr>
          <p:cNvSpPr>
            <a:spLocks noGrp="1"/>
          </p:cNvSpPr>
          <p:nvPr>
            <p:ph sz="quarter" idx="4"/>
          </p:nvPr>
        </p:nvSpPr>
        <p:spPr>
          <a:xfrm>
            <a:off x="4629150" y="1388770"/>
            <a:ext cx="3887391" cy="4800893"/>
          </a:xfrm>
        </p:spPr>
        <p:txBody>
          <a:bodyPr/>
          <a:lstStyle/>
          <a:p>
            <a:r>
              <a:rPr lang="da-DK" dirty="0"/>
              <a:t>Diarré, kvalme, opkastninger og nedsat appetit</a:t>
            </a:r>
          </a:p>
          <a:p>
            <a:r>
              <a:rPr lang="da-DK" dirty="0"/>
              <a:t>Hovedpine</a:t>
            </a:r>
          </a:p>
          <a:p>
            <a:r>
              <a:rPr lang="da-DK" dirty="0"/>
              <a:t>Næseflåd</a:t>
            </a:r>
          </a:p>
          <a:p>
            <a:r>
              <a:rPr lang="da-DK" dirty="0"/>
              <a:t>Hudkløe</a:t>
            </a:r>
          </a:p>
          <a:p>
            <a:r>
              <a:rPr lang="da-DK" dirty="0"/>
              <a:t>Søvnproblemer</a:t>
            </a:r>
          </a:p>
          <a:p>
            <a:r>
              <a:rPr lang="da-DK" dirty="0"/>
              <a:t>Træthed</a:t>
            </a:r>
          </a:p>
          <a:p>
            <a:pPr marL="0" indent="0">
              <a:buNone/>
            </a:pPr>
            <a:br>
              <a:rPr lang="da-DK" dirty="0"/>
            </a:br>
            <a:endParaRPr lang="da-DK" dirty="0"/>
          </a:p>
        </p:txBody>
      </p:sp>
      <p:sp>
        <p:nvSpPr>
          <p:cNvPr id="6" name="Pladsholder til dato 5">
            <a:extLst>
              <a:ext uri="{FF2B5EF4-FFF2-40B4-BE49-F238E27FC236}">
                <a16:creationId xmlns:a16="http://schemas.microsoft.com/office/drawing/2014/main" id="{04AF59C9-7046-4963-B94D-A168162754A8}"/>
              </a:ext>
            </a:extLst>
          </p:cNvPr>
          <p:cNvSpPr>
            <a:spLocks noGrp="1"/>
          </p:cNvSpPr>
          <p:nvPr>
            <p:ph type="dt" sz="half" idx="10"/>
          </p:nvPr>
        </p:nvSpPr>
        <p:spPr/>
        <p:txBody>
          <a:bodyPr/>
          <a:lstStyle/>
          <a:p>
            <a:r>
              <a:rPr lang="da-DK" sz="900" dirty="0"/>
              <a:t>Udarbejdet januar 2019</a:t>
            </a:r>
          </a:p>
        </p:txBody>
      </p:sp>
      <p:sp>
        <p:nvSpPr>
          <p:cNvPr id="7" name="Pladsholder til sidefod 6">
            <a:extLst>
              <a:ext uri="{FF2B5EF4-FFF2-40B4-BE49-F238E27FC236}">
                <a16:creationId xmlns:a16="http://schemas.microsoft.com/office/drawing/2014/main" id="{5B20089D-4D12-436A-896F-6E17B5418255}"/>
              </a:ext>
            </a:extLst>
          </p:cNvPr>
          <p:cNvSpPr>
            <a:spLocks noGrp="1"/>
          </p:cNvSpPr>
          <p:nvPr>
            <p:ph type="ftr" sz="quarter" idx="11"/>
          </p:nvPr>
        </p:nvSpPr>
        <p:spPr/>
        <p:txBody>
          <a:bodyPr/>
          <a:lstStyle/>
          <a:p>
            <a:pPr algn="r"/>
            <a:r>
              <a:rPr lang="da-DK" sz="900" dirty="0"/>
              <a:t>Billedmateriale: Nationalt Videnscenter for Demens / Colourbox.dk </a:t>
            </a:r>
          </a:p>
        </p:txBody>
      </p:sp>
      <p:sp>
        <p:nvSpPr>
          <p:cNvPr id="8" name="Titel 7">
            <a:extLst>
              <a:ext uri="{FF2B5EF4-FFF2-40B4-BE49-F238E27FC236}">
                <a16:creationId xmlns:a16="http://schemas.microsoft.com/office/drawing/2014/main" id="{E5A4C694-FEFD-4769-82D6-1CFD717945EF}"/>
              </a:ext>
            </a:extLst>
          </p:cNvPr>
          <p:cNvSpPr>
            <a:spLocks noGrp="1"/>
          </p:cNvSpPr>
          <p:nvPr>
            <p:ph type="title"/>
          </p:nvPr>
        </p:nvSpPr>
        <p:spPr/>
        <p:txBody>
          <a:bodyPr/>
          <a:lstStyle/>
          <a:p>
            <a:r>
              <a:rPr lang="da-DK" dirty="0"/>
              <a:t>Demensmedicin</a:t>
            </a:r>
          </a:p>
        </p:txBody>
      </p:sp>
      <p:pic>
        <p:nvPicPr>
          <p:cNvPr id="9" name="Billede 8">
            <a:extLst>
              <a:ext uri="{FF2B5EF4-FFF2-40B4-BE49-F238E27FC236}">
                <a16:creationId xmlns:a16="http://schemas.microsoft.com/office/drawing/2014/main" id="{1BADC4A0-CB26-4199-93D6-98035DAEB8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0133" y="3682618"/>
            <a:ext cx="2797019" cy="1917883"/>
          </a:xfrm>
          <a:prstGeom prst="rect">
            <a:avLst/>
          </a:prstGeom>
        </p:spPr>
      </p:pic>
      <p:sp>
        <p:nvSpPr>
          <p:cNvPr id="10" name="Tekstfelt 9">
            <a:extLst>
              <a:ext uri="{FF2B5EF4-FFF2-40B4-BE49-F238E27FC236}">
                <a16:creationId xmlns:a16="http://schemas.microsoft.com/office/drawing/2014/main" id="{20BED8A4-D570-4880-A62D-F58123BBD521}"/>
              </a:ext>
            </a:extLst>
          </p:cNvPr>
          <p:cNvSpPr txBox="1"/>
          <p:nvPr/>
        </p:nvSpPr>
        <p:spPr>
          <a:xfrm>
            <a:off x="626268" y="5646192"/>
            <a:ext cx="8024902" cy="606401"/>
          </a:xfrm>
          <a:prstGeom prst="rect">
            <a:avLst/>
          </a:prstGeom>
          <a:noFill/>
        </p:spPr>
        <p:txBody>
          <a:bodyPr wrap="square" lIns="90000" rtlCol="0">
            <a:noAutofit/>
          </a:bodyPr>
          <a:lstStyle/>
          <a:p>
            <a:r>
              <a:rPr lang="da-DK" sz="2000" dirty="0"/>
              <a:t>Bivirkninger forsvinder oftest efter få dage. Lægen kan evt. nedsætte dosis eller flytte dosis til et andet tidspunkt på døgnet.</a:t>
            </a:r>
          </a:p>
          <a:p>
            <a:endParaRPr lang="da-DK" sz="2000" dirty="0" err="1"/>
          </a:p>
        </p:txBody>
      </p:sp>
    </p:spTree>
    <p:extLst>
      <p:ext uri="{BB962C8B-B14F-4D97-AF65-F5344CB8AC3E}">
        <p14:creationId xmlns:p14="http://schemas.microsoft.com/office/powerpoint/2010/main" val="333357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dirty="0"/>
              <a:t>Hjernen</a:t>
            </a:r>
            <a:endParaRPr lang="da-DK" dirty="0"/>
          </a:p>
        </p:txBody>
      </p:sp>
      <p:sp>
        <p:nvSpPr>
          <p:cNvPr id="3" name="Pladsholder til indhold 2"/>
          <p:cNvSpPr>
            <a:spLocks noGrp="1"/>
          </p:cNvSpPr>
          <p:nvPr>
            <p:ph idx="1"/>
          </p:nvPr>
        </p:nvSpPr>
        <p:spPr>
          <a:xfrm>
            <a:off x="628650" y="1611379"/>
            <a:ext cx="7886700" cy="4665133"/>
          </a:xfrm>
        </p:spPr>
        <p:txBody>
          <a:bodyPr>
            <a:normAutofit/>
          </a:bodyPr>
          <a:lstStyle/>
          <a:p>
            <a:r>
              <a:rPr lang="da-DK" altLang="da-DK" dirty="0"/>
              <a:t>Menneskets hjerne vejer 1300-1400 g og flyder frit i en </a:t>
            </a:r>
            <a:br>
              <a:rPr lang="da-DK" altLang="da-DK" dirty="0"/>
            </a:br>
            <a:r>
              <a:rPr lang="da-DK" altLang="da-DK" dirty="0"/>
              <a:t>beskyttende hjernevæske.</a:t>
            </a:r>
          </a:p>
          <a:p>
            <a:endParaRPr lang="da-DK" altLang="da-DK" dirty="0"/>
          </a:p>
          <a:p>
            <a:r>
              <a:rPr lang="da-DK" altLang="da-DK" dirty="0"/>
              <a:t>Hjernen er aldrig i hvile. Den modtager konstant informationer fra omverdenen, som skal bearbejdes, sorteres og vurderes.</a:t>
            </a:r>
          </a:p>
          <a:p>
            <a:endParaRPr lang="da-DK" altLang="da-DK" dirty="0"/>
          </a:p>
          <a:p>
            <a:r>
              <a:rPr lang="da-DK" altLang="da-DK" b="1" dirty="0"/>
              <a:t>Hjernen styrer vores: </a:t>
            </a:r>
          </a:p>
          <a:p>
            <a:pPr lvl="2"/>
            <a:r>
              <a:rPr lang="da-DK" altLang="da-DK" sz="1800" dirty="0"/>
              <a:t>intellektuelle funktioner</a:t>
            </a:r>
          </a:p>
          <a:p>
            <a:pPr lvl="2"/>
            <a:r>
              <a:rPr lang="da-DK" altLang="da-DK" sz="1800" dirty="0"/>
              <a:t>bevægelser</a:t>
            </a:r>
          </a:p>
          <a:p>
            <a:pPr lvl="2"/>
            <a:r>
              <a:rPr lang="da-DK" altLang="da-DK" sz="1800" dirty="0"/>
              <a:t>følelsesliv </a:t>
            </a:r>
          </a:p>
          <a:p>
            <a:pPr lvl="2"/>
            <a:r>
              <a:rPr lang="da-DK" altLang="da-DK" sz="1800" dirty="0"/>
              <a:t>basale livsvigtige funktioner som søvn, vejrtrækning</a:t>
            </a:r>
            <a:br>
              <a:rPr lang="da-DK" altLang="da-DK" sz="1800" dirty="0"/>
            </a:br>
            <a:r>
              <a:rPr lang="da-DK" altLang="da-DK" sz="1800" dirty="0"/>
              <a:t>og hjertets pumpefunktion</a:t>
            </a:r>
          </a:p>
        </p:txBody>
      </p:sp>
      <p:sp>
        <p:nvSpPr>
          <p:cNvPr id="7" name="Pladsholder til tekst 6"/>
          <p:cNvSpPr>
            <a:spLocks noGrp="1"/>
          </p:cNvSpPr>
          <p:nvPr>
            <p:ph type="body" sz="quarter" idx="13"/>
          </p:nvPr>
        </p:nvSpPr>
        <p:spPr>
          <a:xfrm>
            <a:off x="628650" y="893320"/>
            <a:ext cx="7886700" cy="521806"/>
          </a:xfrm>
        </p:spPr>
        <p:txBody>
          <a:bodyPr/>
          <a:lstStyle/>
          <a:p>
            <a:r>
              <a:rPr lang="da-DK" b="1" dirty="0"/>
              <a:t>Fakta:</a:t>
            </a:r>
          </a:p>
        </p:txBody>
      </p:sp>
      <p:pic>
        <p:nvPicPr>
          <p:cNvPr id="8" name="Pladsholder til indhold 4">
            <a:extLst>
              <a:ext uri="{FF2B5EF4-FFF2-40B4-BE49-F238E27FC236}">
                <a16:creationId xmlns:a16="http://schemas.microsoft.com/office/drawing/2014/main" id="{C9395581-C253-4561-82E3-D7150B2571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901" t="5001" r="13373" b="1646"/>
          <a:stretch/>
        </p:blipFill>
        <p:spPr>
          <a:xfrm>
            <a:off x="6489577" y="3847938"/>
            <a:ext cx="2476161" cy="2236533"/>
          </a:xfrm>
          <a:prstGeom prst="rect">
            <a:avLst/>
          </a:prstGeom>
        </p:spPr>
      </p:pic>
      <p:sp>
        <p:nvSpPr>
          <p:cNvPr id="4" name="Pladsholder til dato 3">
            <a:extLst>
              <a:ext uri="{FF2B5EF4-FFF2-40B4-BE49-F238E27FC236}">
                <a16:creationId xmlns:a16="http://schemas.microsoft.com/office/drawing/2014/main" id="{D0969902-303B-441F-8DEB-2D375B893233}"/>
              </a:ext>
            </a:extLst>
          </p:cNvPr>
          <p:cNvSpPr>
            <a:spLocks noGrp="1"/>
          </p:cNvSpPr>
          <p:nvPr>
            <p:ph type="dt" sz="half" idx="10"/>
          </p:nvPr>
        </p:nvSpPr>
        <p:spPr/>
        <p:txBody>
          <a:bodyPr/>
          <a:lstStyle/>
          <a:p>
            <a:r>
              <a:rPr lang="da-DK" sz="900" dirty="0"/>
              <a:t>Udarbejdet januar 2019</a:t>
            </a:r>
          </a:p>
        </p:txBody>
      </p:sp>
      <p:sp>
        <p:nvSpPr>
          <p:cNvPr id="5" name="Pladsholder til sidefod 4">
            <a:extLst>
              <a:ext uri="{FF2B5EF4-FFF2-40B4-BE49-F238E27FC236}">
                <a16:creationId xmlns:a16="http://schemas.microsoft.com/office/drawing/2014/main" id="{656656D2-8252-45E6-BE9F-ADD18D436650}"/>
              </a:ext>
            </a:extLst>
          </p:cNvPr>
          <p:cNvSpPr>
            <a:spLocks noGrp="1"/>
          </p:cNvSpPr>
          <p:nvPr>
            <p:ph type="ftr" sz="quarter" idx="11"/>
          </p:nvPr>
        </p:nvSpPr>
        <p:spPr/>
        <p:txBody>
          <a:bodyPr/>
          <a:lstStyle/>
          <a:p>
            <a:pPr algn="r"/>
            <a:r>
              <a:rPr lang="da-DK" sz="900" dirty="0"/>
              <a:t>Billedmateriale: Nationalt Videnscenter for Demens / Colourbox.dk / Commons Wikimedia</a:t>
            </a:r>
          </a:p>
        </p:txBody>
      </p:sp>
    </p:spTree>
    <p:extLst>
      <p:ext uri="{BB962C8B-B14F-4D97-AF65-F5344CB8AC3E}">
        <p14:creationId xmlns:p14="http://schemas.microsoft.com/office/powerpoint/2010/main" val="3138959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dirty="0"/>
              <a:t>Effekt af medicin mod Alzheimers sygdom</a:t>
            </a:r>
            <a:endParaRPr lang="da-DK" dirty="0"/>
          </a:p>
        </p:txBody>
      </p:sp>
      <p:sp>
        <p:nvSpPr>
          <p:cNvPr id="8" name="Text Box 3"/>
          <p:cNvSpPr txBox="1">
            <a:spLocks noChangeArrowheads="1"/>
          </p:cNvSpPr>
          <p:nvPr/>
        </p:nvSpPr>
        <p:spPr bwMode="auto">
          <a:xfrm>
            <a:off x="304800" y="5468811"/>
            <a:ext cx="861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cs typeface="Arial" charset="0"/>
              </a:defRPr>
            </a:lvl1pPr>
            <a:lvl2pPr marL="742950" indent="-285750" eaLnBrk="0" hangingPunct="0">
              <a:defRPr sz="2400">
                <a:solidFill>
                  <a:schemeClr val="tx1"/>
                </a:solidFill>
                <a:latin typeface="Verdana" pitchFamily="34" charset="0"/>
                <a:cs typeface="Arial" charset="0"/>
              </a:defRPr>
            </a:lvl2pPr>
            <a:lvl3pPr marL="1143000" indent="-228600" eaLnBrk="0" hangingPunct="0">
              <a:defRPr sz="2400">
                <a:solidFill>
                  <a:schemeClr val="tx1"/>
                </a:solidFill>
                <a:latin typeface="Verdana" pitchFamily="34" charset="0"/>
                <a:cs typeface="Arial" charset="0"/>
              </a:defRPr>
            </a:lvl3pPr>
            <a:lvl4pPr marL="1600200" indent="-228600" eaLnBrk="0" hangingPunct="0">
              <a:defRPr sz="2400">
                <a:solidFill>
                  <a:schemeClr val="tx1"/>
                </a:solidFill>
                <a:latin typeface="Verdana" pitchFamily="34" charset="0"/>
                <a:cs typeface="Arial" charset="0"/>
              </a:defRPr>
            </a:lvl4pPr>
            <a:lvl5pPr marL="2057400" indent="-228600" eaLnBrk="0" hangingPunct="0">
              <a:defRPr sz="2400">
                <a:solidFill>
                  <a:schemeClr val="tx1"/>
                </a:solidFill>
                <a:latin typeface="Verdana" pitchFamily="34" charset="0"/>
                <a:cs typeface="Arial" charset="0"/>
              </a:defRPr>
            </a:lvl5pPr>
            <a:lvl6pPr marL="2514600" indent="-228600" eaLnBrk="0" fontAlgn="base" hangingPunct="0">
              <a:spcBef>
                <a:spcPct val="0"/>
              </a:spcBef>
              <a:spcAft>
                <a:spcPct val="0"/>
              </a:spcAft>
              <a:defRPr sz="2400">
                <a:solidFill>
                  <a:schemeClr val="tx1"/>
                </a:solidFill>
                <a:latin typeface="Verdana" pitchFamily="34" charset="0"/>
                <a:cs typeface="Arial" charset="0"/>
              </a:defRPr>
            </a:lvl6pPr>
            <a:lvl7pPr marL="2971800" indent="-228600" eaLnBrk="0" fontAlgn="base" hangingPunct="0">
              <a:spcBef>
                <a:spcPct val="0"/>
              </a:spcBef>
              <a:spcAft>
                <a:spcPct val="0"/>
              </a:spcAft>
              <a:defRPr sz="2400">
                <a:solidFill>
                  <a:schemeClr val="tx1"/>
                </a:solidFill>
                <a:latin typeface="Verdana" pitchFamily="34" charset="0"/>
                <a:cs typeface="Arial" charset="0"/>
              </a:defRPr>
            </a:lvl7pPr>
            <a:lvl8pPr marL="3429000" indent="-228600" eaLnBrk="0" fontAlgn="base" hangingPunct="0">
              <a:spcBef>
                <a:spcPct val="0"/>
              </a:spcBef>
              <a:spcAft>
                <a:spcPct val="0"/>
              </a:spcAft>
              <a:defRPr sz="2400">
                <a:solidFill>
                  <a:schemeClr val="tx1"/>
                </a:solidFill>
                <a:latin typeface="Verdana" pitchFamily="34" charset="0"/>
                <a:cs typeface="Arial" charset="0"/>
              </a:defRPr>
            </a:lvl8pPr>
            <a:lvl9pPr marL="3886200" indent="-228600" eaLnBrk="0" fontAlgn="base" hangingPunct="0">
              <a:spcBef>
                <a:spcPct val="0"/>
              </a:spcBef>
              <a:spcAft>
                <a:spcPct val="0"/>
              </a:spcAft>
              <a:defRPr sz="2400">
                <a:solidFill>
                  <a:schemeClr val="tx1"/>
                </a:solidFill>
                <a:latin typeface="Verdana" pitchFamily="34" charset="0"/>
                <a:cs typeface="Arial" charset="0"/>
              </a:defRPr>
            </a:lvl9pPr>
          </a:lstStyle>
          <a:p>
            <a:pPr>
              <a:spcBef>
                <a:spcPct val="50000"/>
              </a:spcBef>
            </a:pPr>
            <a:r>
              <a:rPr lang="en-GB" altLang="da-DK" sz="2000" dirty="0">
                <a:latin typeface="Tahoma" pitchFamily="34" charset="0"/>
              </a:rPr>
              <a:t>			</a:t>
            </a:r>
          </a:p>
        </p:txBody>
      </p:sp>
      <p:sp>
        <p:nvSpPr>
          <p:cNvPr id="3" name="Pladsholder til dato 2">
            <a:extLst>
              <a:ext uri="{FF2B5EF4-FFF2-40B4-BE49-F238E27FC236}">
                <a16:creationId xmlns:a16="http://schemas.microsoft.com/office/drawing/2014/main" id="{1C1E2581-635D-4149-A75C-44369FA29C94}"/>
              </a:ext>
            </a:extLst>
          </p:cNvPr>
          <p:cNvSpPr>
            <a:spLocks noGrp="1"/>
          </p:cNvSpPr>
          <p:nvPr>
            <p:ph type="dt" sz="half" idx="10"/>
          </p:nvPr>
        </p:nvSpPr>
        <p:spPr/>
        <p:txBody>
          <a:bodyPr/>
          <a:lstStyle/>
          <a:p>
            <a:r>
              <a:rPr lang="da-DK" dirty="0"/>
              <a:t>Udarbejdet januar 2019</a:t>
            </a:r>
          </a:p>
        </p:txBody>
      </p:sp>
      <p:sp>
        <p:nvSpPr>
          <p:cNvPr id="4" name="Pladsholder til sidefod 3">
            <a:extLst>
              <a:ext uri="{FF2B5EF4-FFF2-40B4-BE49-F238E27FC236}">
                <a16:creationId xmlns:a16="http://schemas.microsoft.com/office/drawing/2014/main" id="{7C49C31C-2D32-4DE7-87E3-9332033610B6}"/>
              </a:ext>
            </a:extLst>
          </p:cNvPr>
          <p:cNvSpPr>
            <a:spLocks noGrp="1"/>
          </p:cNvSpPr>
          <p:nvPr>
            <p:ph type="ftr" sz="quarter" idx="11"/>
          </p:nvPr>
        </p:nvSpPr>
        <p:spPr/>
        <p:txBody>
          <a:bodyPr/>
          <a:lstStyle/>
          <a:p>
            <a:r>
              <a:rPr lang="da-DK" dirty="0"/>
              <a:t>Billedmateriale: Nationalt Videnscenter for Demens / Colourbox.dk</a:t>
            </a:r>
          </a:p>
        </p:txBody>
      </p:sp>
      <p:pic>
        <p:nvPicPr>
          <p:cNvPr id="51" name="Pladsholder til indhold 6">
            <a:extLst>
              <a:ext uri="{FF2B5EF4-FFF2-40B4-BE49-F238E27FC236}">
                <a16:creationId xmlns:a16="http://schemas.microsoft.com/office/drawing/2014/main" id="{3C05940C-1984-478F-A480-C2818A2B483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04800" y="776393"/>
            <a:ext cx="8466619" cy="5541320"/>
          </a:xfrm>
          <a:prstGeom prst="rect">
            <a:avLst/>
          </a:prstGeom>
        </p:spPr>
      </p:pic>
    </p:spTree>
    <p:extLst>
      <p:ext uri="{BB962C8B-B14F-4D97-AF65-F5344CB8AC3E}">
        <p14:creationId xmlns:p14="http://schemas.microsoft.com/office/powerpoint/2010/main" val="4002681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Opfølgning efter diagnosen</a:t>
            </a:r>
          </a:p>
        </p:txBody>
      </p:sp>
      <p:sp>
        <p:nvSpPr>
          <p:cNvPr id="6" name="Pladsholder til indhold 5"/>
          <p:cNvSpPr>
            <a:spLocks noGrp="1"/>
          </p:cNvSpPr>
          <p:nvPr>
            <p:ph idx="1"/>
          </p:nvPr>
        </p:nvSpPr>
        <p:spPr>
          <a:xfrm>
            <a:off x="457200" y="942976"/>
            <a:ext cx="8229600" cy="5183188"/>
          </a:xfrm>
        </p:spPr>
        <p:txBody>
          <a:bodyPr>
            <a:noAutofit/>
          </a:bodyPr>
          <a:lstStyle/>
          <a:p>
            <a:pPr marL="0" indent="0">
              <a:buNone/>
            </a:pPr>
            <a:r>
              <a:rPr lang="da-DK" dirty="0"/>
              <a:t>I den første tid efter diagnosen er stillet foregår opfølgning i demensklinikken - herefter hos egen læge:</a:t>
            </a:r>
          </a:p>
          <a:p>
            <a:pPr marL="0" indent="0">
              <a:buNone/>
            </a:pPr>
            <a:endParaRPr lang="da-DK" dirty="0"/>
          </a:p>
          <a:p>
            <a:r>
              <a:rPr lang="da-DK" dirty="0"/>
              <a:t>Gerne 1-2 gange årligt </a:t>
            </a:r>
          </a:p>
          <a:p>
            <a:r>
              <a:rPr lang="da-DK" dirty="0"/>
              <a:t>Kontrol af sygdommens udvikling</a:t>
            </a:r>
          </a:p>
          <a:p>
            <a:r>
              <a:rPr lang="da-DK" dirty="0"/>
              <a:t>Kontrol af virkning og bivirkning ved medicinen</a:t>
            </a:r>
          </a:p>
          <a:p>
            <a:r>
              <a:rPr lang="da-DK" dirty="0"/>
              <a:t>Kontrol med andre kroniske lidelser</a:t>
            </a:r>
          </a:p>
          <a:p>
            <a:r>
              <a:rPr lang="da-DK" dirty="0"/>
              <a:t>Forebyggende samtale om sundhed </a:t>
            </a:r>
            <a:br>
              <a:rPr lang="da-DK" dirty="0"/>
            </a:br>
            <a:r>
              <a:rPr lang="da-DK" dirty="0"/>
              <a:t>og livsstil </a:t>
            </a:r>
          </a:p>
          <a:p>
            <a:pPr marL="0" indent="0">
              <a:buNone/>
            </a:pPr>
            <a:br>
              <a:rPr lang="da-DK" dirty="0"/>
            </a:br>
            <a:r>
              <a:rPr lang="da-DK" b="1" dirty="0"/>
              <a:t>OBS: </a:t>
            </a:r>
            <a:r>
              <a:rPr lang="da-DK" dirty="0"/>
              <a:t>Hvem giver støtte til at bestille </a:t>
            </a:r>
            <a:br>
              <a:rPr lang="da-DK" dirty="0"/>
            </a:br>
            <a:r>
              <a:rPr lang="da-DK" dirty="0"/>
              <a:t>tid og overholde aftaler? </a:t>
            </a:r>
          </a:p>
        </p:txBody>
      </p:sp>
      <p:sp>
        <p:nvSpPr>
          <p:cNvPr id="2" name="Pladsholder til dato 1">
            <a:extLst>
              <a:ext uri="{FF2B5EF4-FFF2-40B4-BE49-F238E27FC236}">
                <a16:creationId xmlns:a16="http://schemas.microsoft.com/office/drawing/2014/main" id="{CF337AAB-EEF1-4D49-A374-7171F364A895}"/>
              </a:ext>
            </a:extLst>
          </p:cNvPr>
          <p:cNvSpPr>
            <a:spLocks noGrp="1"/>
          </p:cNvSpPr>
          <p:nvPr>
            <p:ph type="dt" sz="half" idx="10"/>
          </p:nvPr>
        </p:nvSpPr>
        <p:spPr/>
        <p:txBody>
          <a:bodyPr/>
          <a:lstStyle/>
          <a:p>
            <a:r>
              <a:rPr lang="da-DK" sz="900" dirty="0"/>
              <a:t>Udarbejdet januar 2019</a:t>
            </a:r>
          </a:p>
        </p:txBody>
      </p:sp>
      <p:sp>
        <p:nvSpPr>
          <p:cNvPr id="3" name="Pladsholder til sidefod 2">
            <a:extLst>
              <a:ext uri="{FF2B5EF4-FFF2-40B4-BE49-F238E27FC236}">
                <a16:creationId xmlns:a16="http://schemas.microsoft.com/office/drawing/2014/main" id="{B0EBDD2F-FA8F-43DA-8DB8-640A12FD72E0}"/>
              </a:ext>
            </a:extLst>
          </p:cNvPr>
          <p:cNvSpPr>
            <a:spLocks noGrp="1"/>
          </p:cNvSpPr>
          <p:nvPr>
            <p:ph type="ftr" sz="quarter" idx="11"/>
          </p:nvPr>
        </p:nvSpPr>
        <p:spPr>
          <a:xfrm>
            <a:off x="2255520" y="6492875"/>
            <a:ext cx="5760720" cy="365125"/>
          </a:xfrm>
        </p:spPr>
        <p:txBody>
          <a:bodyPr/>
          <a:lstStyle/>
          <a:p>
            <a:pPr algn="r"/>
            <a:r>
              <a:rPr lang="da-DK" sz="900" dirty="0"/>
              <a:t>Billedmateriale: Nationalt Videnscenter for Demens / Colourbox.dk </a:t>
            </a:r>
          </a:p>
        </p:txBody>
      </p:sp>
      <p:pic>
        <p:nvPicPr>
          <p:cNvPr id="4" name="Billede 3">
            <a:extLst>
              <a:ext uri="{FF2B5EF4-FFF2-40B4-BE49-F238E27FC236}">
                <a16:creationId xmlns:a16="http://schemas.microsoft.com/office/drawing/2014/main" id="{452A0BB3-4C11-4475-BA1D-5E132B359D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6420" y="4011614"/>
            <a:ext cx="3200400" cy="2114550"/>
          </a:xfrm>
          <a:prstGeom prst="rect">
            <a:avLst/>
          </a:prstGeom>
        </p:spPr>
      </p:pic>
    </p:spTree>
    <p:extLst>
      <p:ext uri="{BB962C8B-B14F-4D97-AF65-F5344CB8AC3E}">
        <p14:creationId xmlns:p14="http://schemas.microsoft.com/office/powerpoint/2010/main" val="3714880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Spørgsmål? </a:t>
            </a:r>
          </a:p>
        </p:txBody>
      </p:sp>
      <p:sp>
        <p:nvSpPr>
          <p:cNvPr id="3" name="Pladsholder til dato 2">
            <a:extLst>
              <a:ext uri="{FF2B5EF4-FFF2-40B4-BE49-F238E27FC236}">
                <a16:creationId xmlns:a16="http://schemas.microsoft.com/office/drawing/2014/main" id="{DB6FAD86-65C1-487C-AE21-17970C2D9147}"/>
              </a:ext>
            </a:extLst>
          </p:cNvPr>
          <p:cNvSpPr>
            <a:spLocks noGrp="1"/>
          </p:cNvSpPr>
          <p:nvPr>
            <p:ph type="dt" sz="half" idx="10"/>
          </p:nvPr>
        </p:nvSpPr>
        <p:spPr/>
        <p:txBody>
          <a:bodyPr/>
          <a:lstStyle/>
          <a:p>
            <a:r>
              <a:rPr lang="da-DK" sz="900" dirty="0"/>
              <a:t>Udarbejdet januar 2019</a:t>
            </a:r>
          </a:p>
        </p:txBody>
      </p:sp>
      <p:sp>
        <p:nvSpPr>
          <p:cNvPr id="4" name="Pladsholder til sidefod 3">
            <a:extLst>
              <a:ext uri="{FF2B5EF4-FFF2-40B4-BE49-F238E27FC236}">
                <a16:creationId xmlns:a16="http://schemas.microsoft.com/office/drawing/2014/main" id="{939DF68B-6C7C-4F18-B01A-204DAFAD653D}"/>
              </a:ext>
            </a:extLst>
          </p:cNvPr>
          <p:cNvSpPr>
            <a:spLocks noGrp="1"/>
          </p:cNvSpPr>
          <p:nvPr>
            <p:ph type="ftr" sz="quarter" idx="11"/>
          </p:nvPr>
        </p:nvSpPr>
        <p:spPr/>
        <p:txBody>
          <a:bodyPr/>
          <a:lstStyle/>
          <a:p>
            <a:pPr algn="r"/>
            <a:r>
              <a:rPr lang="da-DK" sz="900" dirty="0"/>
              <a:t>Billedmateriale: Nationalt Videnscenter for Demens / Colourbox.dk / Commons Wikimedia</a:t>
            </a:r>
          </a:p>
        </p:txBody>
      </p:sp>
      <p:pic>
        <p:nvPicPr>
          <p:cNvPr id="8" name="Pladsholder til indhold 7">
            <a:extLst>
              <a:ext uri="{FF2B5EF4-FFF2-40B4-BE49-F238E27FC236}">
                <a16:creationId xmlns:a16="http://schemas.microsoft.com/office/drawing/2014/main" id="{FF0F8587-4F43-4EBB-8617-E39882587493}"/>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843587" y="1992564"/>
            <a:ext cx="1838325" cy="1647825"/>
          </a:xfrm>
          <a:prstGeom prst="rect">
            <a:avLst/>
          </a:prstGeom>
        </p:spPr>
      </p:pic>
      <p:pic>
        <p:nvPicPr>
          <p:cNvPr id="9" name="Billede 8">
            <a:extLst>
              <a:ext uri="{FF2B5EF4-FFF2-40B4-BE49-F238E27FC236}">
                <a16:creationId xmlns:a16="http://schemas.microsoft.com/office/drawing/2014/main" id="{8BA65AD5-4483-4048-9B50-245BF458F2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5667" y="1992564"/>
            <a:ext cx="1838325" cy="1647825"/>
          </a:xfrm>
          <a:prstGeom prst="rect">
            <a:avLst/>
          </a:prstGeom>
        </p:spPr>
      </p:pic>
      <p:pic>
        <p:nvPicPr>
          <p:cNvPr id="10" name="Billede 9">
            <a:extLst>
              <a:ext uri="{FF2B5EF4-FFF2-40B4-BE49-F238E27FC236}">
                <a16:creationId xmlns:a16="http://schemas.microsoft.com/office/drawing/2014/main" id="{61AEEE70-3066-426E-96B4-F5D7FF680B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7747" y="1969705"/>
            <a:ext cx="1838325" cy="1647825"/>
          </a:xfrm>
          <a:prstGeom prst="rect">
            <a:avLst/>
          </a:prstGeom>
        </p:spPr>
      </p:pic>
    </p:spTree>
    <p:extLst>
      <p:ext uri="{BB962C8B-B14F-4D97-AF65-F5344CB8AC3E}">
        <p14:creationId xmlns:p14="http://schemas.microsoft.com/office/powerpoint/2010/main" val="3331584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da-DK" dirty="0"/>
              <a:t>Tak </a:t>
            </a:r>
            <a:r>
              <a:rPr lang="da-DK"/>
              <a:t>for i dag</a:t>
            </a:r>
            <a:endParaRPr lang="da-DK" dirty="0"/>
          </a:p>
        </p:txBody>
      </p:sp>
    </p:spTree>
    <p:extLst>
      <p:ext uri="{BB962C8B-B14F-4D97-AF65-F5344CB8AC3E}">
        <p14:creationId xmlns:p14="http://schemas.microsoft.com/office/powerpoint/2010/main" val="4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4172"/>
            <a:ext cx="7443447" cy="554656"/>
          </a:xfrm>
        </p:spPr>
        <p:txBody>
          <a:bodyPr/>
          <a:lstStyle/>
          <a:p>
            <a:r>
              <a:rPr lang="da-DK" altLang="da-DK" dirty="0"/>
              <a:t>Hjernen udvikler sig</a:t>
            </a:r>
            <a:endParaRPr lang="da-DK" dirty="0"/>
          </a:p>
        </p:txBody>
      </p:sp>
      <p:sp>
        <p:nvSpPr>
          <p:cNvPr id="3" name="Pladsholder til indhold 2"/>
          <p:cNvSpPr>
            <a:spLocks noGrp="1"/>
          </p:cNvSpPr>
          <p:nvPr>
            <p:ph idx="1"/>
          </p:nvPr>
        </p:nvSpPr>
        <p:spPr>
          <a:xfrm>
            <a:off x="628650" y="1611075"/>
            <a:ext cx="7886700" cy="4870679"/>
          </a:xfrm>
        </p:spPr>
        <p:txBody>
          <a:bodyPr>
            <a:normAutofit/>
          </a:bodyPr>
          <a:lstStyle/>
          <a:p>
            <a:pPr marL="0" indent="0">
              <a:buNone/>
              <a:defRPr/>
            </a:pPr>
            <a:r>
              <a:rPr lang="da-DK" dirty="0"/>
              <a:t>Grundlæggende er hjernen færdigudviklet ved 20-25 års alderen.</a:t>
            </a:r>
          </a:p>
          <a:p>
            <a:pPr marL="0" indent="0">
              <a:buFontTx/>
              <a:buNone/>
              <a:defRPr/>
            </a:pPr>
            <a:br>
              <a:rPr lang="da-DK" dirty="0"/>
            </a:br>
            <a:r>
              <a:rPr lang="da-DK" b="1" dirty="0"/>
              <a:t>Men:</a:t>
            </a:r>
            <a:endParaRPr lang="da-DK" dirty="0"/>
          </a:p>
          <a:p>
            <a:pPr>
              <a:defRPr/>
            </a:pPr>
            <a:r>
              <a:rPr lang="da-DK" dirty="0"/>
              <a:t>Hjernen er plastisk og forandrer sig hele tiden </a:t>
            </a:r>
          </a:p>
          <a:p>
            <a:pPr>
              <a:defRPr/>
            </a:pPr>
            <a:r>
              <a:rPr lang="da-DK" dirty="0"/>
              <a:t>Der dannes nye nerveceller hele livet</a:t>
            </a:r>
          </a:p>
          <a:p>
            <a:pPr>
              <a:defRPr/>
            </a:pPr>
            <a:r>
              <a:rPr lang="da-DK" dirty="0"/>
              <a:t>Der dannes nye nervenetværk hele livet</a:t>
            </a:r>
          </a:p>
          <a:p>
            <a:endParaRPr lang="da-DK" sz="2400" dirty="0"/>
          </a:p>
        </p:txBody>
      </p:sp>
      <p:sp>
        <p:nvSpPr>
          <p:cNvPr id="7" name="Pladsholder til tekst 6"/>
          <p:cNvSpPr>
            <a:spLocks noGrp="1"/>
          </p:cNvSpPr>
          <p:nvPr>
            <p:ph type="body" sz="quarter" idx="13"/>
          </p:nvPr>
        </p:nvSpPr>
        <p:spPr>
          <a:xfrm>
            <a:off x="628650" y="817624"/>
            <a:ext cx="7886700" cy="554656"/>
          </a:xfrm>
        </p:spPr>
        <p:txBody>
          <a:bodyPr/>
          <a:lstStyle/>
          <a:p>
            <a:r>
              <a:rPr lang="da-DK" b="1" dirty="0"/>
              <a:t>Hjernen udvikler sig og ændrer sig gennem hele livet </a:t>
            </a:r>
          </a:p>
          <a:p>
            <a:endParaRPr lang="da-DK" dirty="0"/>
          </a:p>
        </p:txBody>
      </p:sp>
      <p:sp>
        <p:nvSpPr>
          <p:cNvPr id="4" name="Pladsholder til dato 3">
            <a:extLst>
              <a:ext uri="{FF2B5EF4-FFF2-40B4-BE49-F238E27FC236}">
                <a16:creationId xmlns:a16="http://schemas.microsoft.com/office/drawing/2014/main" id="{9C87598B-932E-40CB-A2EE-0ECD4452E03E}"/>
              </a:ext>
            </a:extLst>
          </p:cNvPr>
          <p:cNvSpPr>
            <a:spLocks noGrp="1"/>
          </p:cNvSpPr>
          <p:nvPr>
            <p:ph type="dt" sz="half" idx="10"/>
          </p:nvPr>
        </p:nvSpPr>
        <p:spPr/>
        <p:txBody>
          <a:bodyPr/>
          <a:lstStyle/>
          <a:p>
            <a:r>
              <a:rPr lang="da-DK" sz="900" dirty="0"/>
              <a:t>Udarbejdet januar 2019</a:t>
            </a:r>
          </a:p>
        </p:txBody>
      </p:sp>
      <p:sp>
        <p:nvSpPr>
          <p:cNvPr id="5" name="Pladsholder til sidefod 4">
            <a:extLst>
              <a:ext uri="{FF2B5EF4-FFF2-40B4-BE49-F238E27FC236}">
                <a16:creationId xmlns:a16="http://schemas.microsoft.com/office/drawing/2014/main" id="{DE2DBA35-3F5A-41C1-838A-83BE506B6289}"/>
              </a:ext>
            </a:extLst>
          </p:cNvPr>
          <p:cNvSpPr>
            <a:spLocks noGrp="1"/>
          </p:cNvSpPr>
          <p:nvPr>
            <p:ph type="ftr" sz="quarter" idx="11"/>
          </p:nvPr>
        </p:nvSpPr>
        <p:spPr/>
        <p:txBody>
          <a:bodyPr/>
          <a:lstStyle/>
          <a:p>
            <a:pPr algn="r"/>
            <a:r>
              <a:rPr lang="da-DK" sz="900" dirty="0"/>
              <a:t>Billedmateriale: Nationalt Videnscenter for Demens / Colourbox.dk / Commons Wikimedia</a:t>
            </a:r>
          </a:p>
        </p:txBody>
      </p:sp>
      <p:pic>
        <p:nvPicPr>
          <p:cNvPr id="9" name="Billede 8">
            <a:extLst>
              <a:ext uri="{FF2B5EF4-FFF2-40B4-BE49-F238E27FC236}">
                <a16:creationId xmlns:a16="http://schemas.microsoft.com/office/drawing/2014/main" id="{7F600FAE-5BF8-4275-AF8E-8E3773E0E7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7622" y="3595456"/>
            <a:ext cx="3368686" cy="2521173"/>
          </a:xfrm>
          <a:prstGeom prst="rect">
            <a:avLst/>
          </a:prstGeom>
        </p:spPr>
      </p:pic>
    </p:spTree>
    <p:extLst>
      <p:ext uri="{BB962C8B-B14F-4D97-AF65-F5344CB8AC3E}">
        <p14:creationId xmlns:p14="http://schemas.microsoft.com/office/powerpoint/2010/main" val="252083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653F27E7-1DB1-4DAA-8044-277ECFF776D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9901" t="5001" r="13373" b="1646"/>
          <a:stretch/>
        </p:blipFill>
        <p:spPr>
          <a:xfrm>
            <a:off x="2177150" y="2381729"/>
            <a:ext cx="4464496" cy="4032448"/>
          </a:xfrm>
          <a:prstGeom prst="rect">
            <a:avLst/>
          </a:prstGeom>
        </p:spPr>
      </p:pic>
      <p:sp>
        <p:nvSpPr>
          <p:cNvPr id="6" name="Tekstboks 9">
            <a:extLst>
              <a:ext uri="{FF2B5EF4-FFF2-40B4-BE49-F238E27FC236}">
                <a16:creationId xmlns:a16="http://schemas.microsoft.com/office/drawing/2014/main" id="{B5CF5474-38C0-4653-880F-114DE21804EA}"/>
              </a:ext>
            </a:extLst>
          </p:cNvPr>
          <p:cNvSpPr txBox="1"/>
          <p:nvPr/>
        </p:nvSpPr>
        <p:spPr>
          <a:xfrm>
            <a:off x="419139" y="2169316"/>
            <a:ext cx="2121845" cy="963252"/>
          </a:xfrm>
          <a:prstGeom prst="rect">
            <a:avLst/>
          </a:prstGeom>
          <a:noFill/>
        </p:spPr>
        <p:txBody>
          <a:bodyPr wrap="square" lIns="90000" rtlCol="0">
            <a:noAutofit/>
          </a:bodyPr>
          <a:lstStyle/>
          <a:p>
            <a:r>
              <a:rPr lang="da-DK" sz="1600" dirty="0">
                <a:solidFill>
                  <a:schemeClr val="accent4"/>
                </a:solidFill>
              </a:rPr>
              <a:t>Pandelap (</a:t>
            </a:r>
            <a:r>
              <a:rPr lang="da-DK" sz="1600" dirty="0" err="1">
                <a:solidFill>
                  <a:schemeClr val="accent4"/>
                </a:solidFill>
              </a:rPr>
              <a:t>frontal-lap</a:t>
            </a:r>
            <a:r>
              <a:rPr lang="da-DK" sz="1600" dirty="0">
                <a:solidFill>
                  <a:schemeClr val="accent4"/>
                </a:solidFill>
              </a:rPr>
              <a:t>)</a:t>
            </a:r>
            <a:br>
              <a:rPr lang="da-DK" sz="1400" dirty="0">
                <a:solidFill>
                  <a:srgbClr val="E0555A"/>
                </a:solidFill>
              </a:rPr>
            </a:br>
            <a:r>
              <a:rPr lang="da-DK" sz="1400" dirty="0"/>
              <a:t>Skaber tanker, løser problemer og laver planer  ”personligheden”</a:t>
            </a:r>
          </a:p>
        </p:txBody>
      </p:sp>
      <p:sp>
        <p:nvSpPr>
          <p:cNvPr id="7" name="Tekstboks 20">
            <a:extLst>
              <a:ext uri="{FF2B5EF4-FFF2-40B4-BE49-F238E27FC236}">
                <a16:creationId xmlns:a16="http://schemas.microsoft.com/office/drawing/2014/main" id="{9A7D4A99-2819-41A4-8088-6ED4B88EC457}"/>
              </a:ext>
            </a:extLst>
          </p:cNvPr>
          <p:cNvSpPr txBox="1"/>
          <p:nvPr/>
        </p:nvSpPr>
        <p:spPr>
          <a:xfrm>
            <a:off x="2987824" y="1017824"/>
            <a:ext cx="2592288" cy="758545"/>
          </a:xfrm>
          <a:prstGeom prst="rect">
            <a:avLst/>
          </a:prstGeom>
          <a:noFill/>
        </p:spPr>
        <p:txBody>
          <a:bodyPr wrap="square" lIns="90000" rtlCol="0">
            <a:noAutofit/>
          </a:bodyPr>
          <a:lstStyle/>
          <a:p>
            <a:r>
              <a:rPr lang="da-DK" sz="1600" dirty="0">
                <a:solidFill>
                  <a:schemeClr val="accent4"/>
                </a:solidFill>
              </a:rPr>
              <a:t>Motorisk hjernebark (cortex)</a:t>
            </a:r>
          </a:p>
          <a:p>
            <a:r>
              <a:rPr lang="da-DK" sz="1400" dirty="0"/>
              <a:t>Styrer frivillige bevægelser</a:t>
            </a:r>
          </a:p>
        </p:txBody>
      </p:sp>
      <p:sp>
        <p:nvSpPr>
          <p:cNvPr id="8" name="Tekstboks 19">
            <a:extLst>
              <a:ext uri="{FF2B5EF4-FFF2-40B4-BE49-F238E27FC236}">
                <a16:creationId xmlns:a16="http://schemas.microsoft.com/office/drawing/2014/main" id="{355C8C8D-35BA-4070-91E9-2E6BE75BEBF7}"/>
              </a:ext>
            </a:extLst>
          </p:cNvPr>
          <p:cNvSpPr txBox="1"/>
          <p:nvPr/>
        </p:nvSpPr>
        <p:spPr>
          <a:xfrm>
            <a:off x="5580112" y="1649561"/>
            <a:ext cx="3067051" cy="561975"/>
          </a:xfrm>
          <a:prstGeom prst="rect">
            <a:avLst/>
          </a:prstGeom>
          <a:noFill/>
        </p:spPr>
        <p:txBody>
          <a:bodyPr wrap="square" lIns="90000" rtlCol="0">
            <a:noAutofit/>
          </a:bodyPr>
          <a:lstStyle/>
          <a:p>
            <a:r>
              <a:rPr lang="da-DK" sz="1600" dirty="0">
                <a:solidFill>
                  <a:srgbClr val="CE1B22"/>
                </a:solidFill>
              </a:rPr>
              <a:t>Sensorisk hjernebark (cortex)</a:t>
            </a:r>
            <a:br>
              <a:rPr lang="da-DK" sz="2000" dirty="0"/>
            </a:br>
            <a:r>
              <a:rPr lang="da-DK" sz="1400" dirty="0"/>
              <a:t>Tolker sanseoplevelser fra kroppen</a:t>
            </a:r>
            <a:endParaRPr lang="da-DK" sz="1500" dirty="0"/>
          </a:p>
          <a:p>
            <a:endParaRPr lang="da-DK" sz="2000" dirty="0" err="1"/>
          </a:p>
        </p:txBody>
      </p:sp>
      <p:sp>
        <p:nvSpPr>
          <p:cNvPr id="9" name="Tekstboks 7">
            <a:extLst>
              <a:ext uri="{FF2B5EF4-FFF2-40B4-BE49-F238E27FC236}">
                <a16:creationId xmlns:a16="http://schemas.microsoft.com/office/drawing/2014/main" id="{FFFBA03C-F6D1-4AEB-AB04-541E50AB2326}"/>
              </a:ext>
            </a:extLst>
          </p:cNvPr>
          <p:cNvSpPr txBox="1"/>
          <p:nvPr/>
        </p:nvSpPr>
        <p:spPr>
          <a:xfrm>
            <a:off x="6641646" y="2852936"/>
            <a:ext cx="2364509" cy="812800"/>
          </a:xfrm>
          <a:prstGeom prst="rect">
            <a:avLst/>
          </a:prstGeom>
          <a:noFill/>
        </p:spPr>
        <p:txBody>
          <a:bodyPr wrap="square" lIns="90000" rtlCol="0">
            <a:noAutofit/>
          </a:bodyPr>
          <a:lstStyle/>
          <a:p>
            <a:r>
              <a:rPr lang="da-DK" sz="1600" dirty="0">
                <a:solidFill>
                  <a:schemeClr val="accent4"/>
                </a:solidFill>
              </a:rPr>
              <a:t>Isselap (</a:t>
            </a:r>
            <a:r>
              <a:rPr lang="da-DK" sz="1600" dirty="0" err="1">
                <a:solidFill>
                  <a:schemeClr val="accent4"/>
                </a:solidFill>
              </a:rPr>
              <a:t>parietal</a:t>
            </a:r>
            <a:r>
              <a:rPr lang="da-DK" sz="1600" dirty="0">
                <a:solidFill>
                  <a:schemeClr val="accent4"/>
                </a:solidFill>
              </a:rPr>
              <a:t>-lap)</a:t>
            </a:r>
          </a:p>
          <a:p>
            <a:r>
              <a:rPr lang="da-DK" sz="1400" dirty="0"/>
              <a:t>Skaber rumlig opfattelse og bearbejder synsindtryk</a:t>
            </a:r>
          </a:p>
        </p:txBody>
      </p:sp>
      <p:sp>
        <p:nvSpPr>
          <p:cNvPr id="10" name="Tekstboks 8">
            <a:extLst>
              <a:ext uri="{FF2B5EF4-FFF2-40B4-BE49-F238E27FC236}">
                <a16:creationId xmlns:a16="http://schemas.microsoft.com/office/drawing/2014/main" id="{79CB69F6-C13B-4BC8-B74F-E570FA5EFB02}"/>
              </a:ext>
            </a:extLst>
          </p:cNvPr>
          <p:cNvSpPr txBox="1"/>
          <p:nvPr/>
        </p:nvSpPr>
        <p:spPr>
          <a:xfrm>
            <a:off x="6770995" y="5329733"/>
            <a:ext cx="2105813" cy="727157"/>
          </a:xfrm>
          <a:prstGeom prst="rect">
            <a:avLst/>
          </a:prstGeom>
          <a:noFill/>
        </p:spPr>
        <p:txBody>
          <a:bodyPr wrap="square" lIns="90000" rtlCol="0">
            <a:noAutofit/>
          </a:bodyPr>
          <a:lstStyle/>
          <a:p>
            <a:r>
              <a:rPr lang="da-DK" sz="1600" dirty="0">
                <a:solidFill>
                  <a:schemeClr val="accent4"/>
                </a:solidFill>
              </a:rPr>
              <a:t>Nakkelap(</a:t>
            </a:r>
            <a:r>
              <a:rPr lang="da-DK" sz="1600" dirty="0" err="1">
                <a:solidFill>
                  <a:schemeClr val="accent4"/>
                </a:solidFill>
              </a:rPr>
              <a:t>occipital</a:t>
            </a:r>
            <a:r>
              <a:rPr lang="da-DK" sz="1600" dirty="0">
                <a:solidFill>
                  <a:schemeClr val="accent4"/>
                </a:solidFill>
              </a:rPr>
              <a:t>-lap)</a:t>
            </a:r>
            <a:br>
              <a:rPr lang="da-DK" sz="1600" dirty="0">
                <a:solidFill>
                  <a:srgbClr val="CE1B22"/>
                </a:solidFill>
              </a:rPr>
            </a:br>
            <a:r>
              <a:rPr lang="da-DK" sz="1400" dirty="0"/>
              <a:t>Tolker synsindtryk</a:t>
            </a:r>
            <a:endParaRPr lang="da-DK" sz="1500" dirty="0"/>
          </a:p>
        </p:txBody>
      </p:sp>
      <p:sp>
        <p:nvSpPr>
          <p:cNvPr id="11" name="Rektangel 10">
            <a:extLst>
              <a:ext uri="{FF2B5EF4-FFF2-40B4-BE49-F238E27FC236}">
                <a16:creationId xmlns:a16="http://schemas.microsoft.com/office/drawing/2014/main" id="{CF2499C1-8AC8-41E7-87A1-20C446BBE75D}"/>
              </a:ext>
            </a:extLst>
          </p:cNvPr>
          <p:cNvSpPr/>
          <p:nvPr/>
        </p:nvSpPr>
        <p:spPr>
          <a:xfrm>
            <a:off x="547510" y="5329733"/>
            <a:ext cx="2989935" cy="769441"/>
          </a:xfrm>
          <a:prstGeom prst="rect">
            <a:avLst/>
          </a:prstGeom>
        </p:spPr>
        <p:txBody>
          <a:bodyPr wrap="square">
            <a:spAutoFit/>
          </a:bodyPr>
          <a:lstStyle/>
          <a:p>
            <a:r>
              <a:rPr lang="da-DK" sz="1600" dirty="0">
                <a:solidFill>
                  <a:schemeClr val="accent4"/>
                </a:solidFill>
              </a:rPr>
              <a:t>Tindingelap (temporal-lap)</a:t>
            </a:r>
            <a:br>
              <a:rPr lang="da-DK" dirty="0"/>
            </a:br>
            <a:r>
              <a:rPr lang="da-DK" sz="1400" dirty="0"/>
              <a:t>Former og lagrer erindringer (hukommelse)</a:t>
            </a:r>
            <a:endParaRPr lang="da-DK" dirty="0"/>
          </a:p>
        </p:txBody>
      </p:sp>
      <p:cxnSp>
        <p:nvCxnSpPr>
          <p:cNvPr id="13" name="Lige forbindelse 12">
            <a:extLst>
              <a:ext uri="{FF2B5EF4-FFF2-40B4-BE49-F238E27FC236}">
                <a16:creationId xmlns:a16="http://schemas.microsoft.com/office/drawing/2014/main" id="{95D731CE-3D79-4524-9203-9EE9F80A154F}"/>
              </a:ext>
            </a:extLst>
          </p:cNvPr>
          <p:cNvCxnSpPr>
            <a:cxnSpLocks/>
          </p:cNvCxnSpPr>
          <p:nvPr/>
        </p:nvCxnSpPr>
        <p:spPr>
          <a:xfrm>
            <a:off x="3635896" y="1576738"/>
            <a:ext cx="504056" cy="1132182"/>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8" name="Tekstfelt 17">
            <a:extLst>
              <a:ext uri="{FF2B5EF4-FFF2-40B4-BE49-F238E27FC236}">
                <a16:creationId xmlns:a16="http://schemas.microsoft.com/office/drawing/2014/main" id="{85BED030-371D-45EF-AB2D-FAC85A931BD7}"/>
              </a:ext>
            </a:extLst>
          </p:cNvPr>
          <p:cNvSpPr txBox="1"/>
          <p:nvPr/>
        </p:nvSpPr>
        <p:spPr>
          <a:xfrm>
            <a:off x="419138" y="30113"/>
            <a:ext cx="7404761" cy="523220"/>
          </a:xfrm>
          <a:prstGeom prst="rect">
            <a:avLst/>
          </a:prstGeom>
          <a:noFill/>
        </p:spPr>
        <p:txBody>
          <a:bodyPr wrap="square" rtlCol="0">
            <a:spAutoFit/>
          </a:bodyPr>
          <a:lstStyle/>
          <a:p>
            <a:r>
              <a:rPr lang="da-DK" sz="2800" b="1" dirty="0">
                <a:solidFill>
                  <a:schemeClr val="bg1"/>
                </a:solidFill>
              </a:rPr>
              <a:t>Hjernens fire ‘lapper’:</a:t>
            </a:r>
          </a:p>
        </p:txBody>
      </p:sp>
      <p:cxnSp>
        <p:nvCxnSpPr>
          <p:cNvPr id="19" name="Lige forbindelse 18">
            <a:extLst>
              <a:ext uri="{FF2B5EF4-FFF2-40B4-BE49-F238E27FC236}">
                <a16:creationId xmlns:a16="http://schemas.microsoft.com/office/drawing/2014/main" id="{E4E1BA0D-3486-4397-AA8F-1806C48B2859}"/>
              </a:ext>
            </a:extLst>
          </p:cNvPr>
          <p:cNvCxnSpPr>
            <a:cxnSpLocks/>
            <a:stCxn id="8" idx="1"/>
          </p:cNvCxnSpPr>
          <p:nvPr/>
        </p:nvCxnSpPr>
        <p:spPr>
          <a:xfrm flipH="1">
            <a:off x="4699022" y="1930549"/>
            <a:ext cx="881090" cy="778371"/>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08536C85-BEE8-46C6-B07B-7EFAADF14F83}"/>
              </a:ext>
            </a:extLst>
          </p:cNvPr>
          <p:cNvCxnSpPr>
            <a:cxnSpLocks/>
            <a:stCxn id="6" idx="2"/>
          </p:cNvCxnSpPr>
          <p:nvPr/>
        </p:nvCxnSpPr>
        <p:spPr>
          <a:xfrm>
            <a:off x="1480062" y="3132568"/>
            <a:ext cx="931698" cy="656472"/>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ADC0BCC4-3E89-4A61-A7B2-12DF51A328FF}"/>
              </a:ext>
            </a:extLst>
          </p:cNvPr>
          <p:cNvCxnSpPr>
            <a:cxnSpLocks/>
          </p:cNvCxnSpPr>
          <p:nvPr/>
        </p:nvCxnSpPr>
        <p:spPr>
          <a:xfrm flipH="1">
            <a:off x="5436096" y="3132568"/>
            <a:ext cx="1205550" cy="328236"/>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04D23CB1-896C-4D61-8D37-01BF669E49C9}"/>
              </a:ext>
            </a:extLst>
          </p:cNvPr>
          <p:cNvCxnSpPr>
            <a:cxnSpLocks/>
          </p:cNvCxnSpPr>
          <p:nvPr/>
        </p:nvCxnSpPr>
        <p:spPr>
          <a:xfrm>
            <a:off x="6084168" y="4725144"/>
            <a:ext cx="686827" cy="792088"/>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FE293B58-F313-4F59-B87A-3999D72D03F6}"/>
              </a:ext>
            </a:extLst>
          </p:cNvPr>
          <p:cNvCxnSpPr>
            <a:cxnSpLocks/>
          </p:cNvCxnSpPr>
          <p:nvPr/>
        </p:nvCxnSpPr>
        <p:spPr>
          <a:xfrm flipV="1">
            <a:off x="2843808" y="4983446"/>
            <a:ext cx="1044116" cy="647101"/>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Pladsholder til dato 2">
            <a:extLst>
              <a:ext uri="{FF2B5EF4-FFF2-40B4-BE49-F238E27FC236}">
                <a16:creationId xmlns:a16="http://schemas.microsoft.com/office/drawing/2014/main" id="{BB583213-50E1-4552-B4D7-157025C0B9D2}"/>
              </a:ext>
            </a:extLst>
          </p:cNvPr>
          <p:cNvSpPr>
            <a:spLocks noGrp="1"/>
          </p:cNvSpPr>
          <p:nvPr>
            <p:ph type="dt" sz="half" idx="10"/>
          </p:nvPr>
        </p:nvSpPr>
        <p:spPr/>
        <p:txBody>
          <a:bodyPr/>
          <a:lstStyle/>
          <a:p>
            <a:r>
              <a:rPr lang="da-DK" sz="900" dirty="0"/>
              <a:t>Udarbejdet januar 2019</a:t>
            </a:r>
          </a:p>
        </p:txBody>
      </p:sp>
      <p:sp>
        <p:nvSpPr>
          <p:cNvPr id="4" name="Pladsholder til sidefod 3">
            <a:extLst>
              <a:ext uri="{FF2B5EF4-FFF2-40B4-BE49-F238E27FC236}">
                <a16:creationId xmlns:a16="http://schemas.microsoft.com/office/drawing/2014/main" id="{6807B5B1-4797-47BD-BCA6-9893893883C4}"/>
              </a:ext>
            </a:extLst>
          </p:cNvPr>
          <p:cNvSpPr>
            <a:spLocks noGrp="1"/>
          </p:cNvSpPr>
          <p:nvPr>
            <p:ph type="ftr" sz="quarter" idx="11"/>
          </p:nvPr>
        </p:nvSpPr>
        <p:spPr/>
        <p:txBody>
          <a:bodyPr/>
          <a:lstStyle/>
          <a:p>
            <a:pPr algn="r"/>
            <a:r>
              <a:rPr lang="da-DK" sz="900" dirty="0"/>
              <a:t>Billedmateriale: Nationalt Videnscenter for Demens</a:t>
            </a:r>
          </a:p>
        </p:txBody>
      </p:sp>
    </p:spTree>
    <p:extLst>
      <p:ext uri="{BB962C8B-B14F-4D97-AF65-F5344CB8AC3E}">
        <p14:creationId xmlns:p14="http://schemas.microsoft.com/office/powerpoint/2010/main" val="409642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4392488" cy="612596"/>
          </a:xfrm>
        </p:spPr>
        <p:txBody>
          <a:bodyPr/>
          <a:lstStyle/>
          <a:p>
            <a:r>
              <a:rPr lang="da-DK" altLang="da-DK" dirty="0"/>
              <a:t>Hukommelsen</a:t>
            </a:r>
            <a:endParaRPr lang="da-DK" dirty="0"/>
          </a:p>
        </p:txBody>
      </p:sp>
      <p:sp>
        <p:nvSpPr>
          <p:cNvPr id="3" name="Pladsholder til indhold 2"/>
          <p:cNvSpPr>
            <a:spLocks noGrp="1"/>
          </p:cNvSpPr>
          <p:nvPr>
            <p:ph idx="1"/>
          </p:nvPr>
        </p:nvSpPr>
        <p:spPr>
          <a:xfrm>
            <a:off x="628650" y="1708859"/>
            <a:ext cx="8515350" cy="4754562"/>
          </a:xfrm>
        </p:spPr>
        <p:txBody>
          <a:bodyPr>
            <a:normAutofit/>
          </a:bodyPr>
          <a:lstStyle/>
          <a:p>
            <a:pPr>
              <a:defRPr/>
            </a:pPr>
            <a:r>
              <a:rPr lang="da-DK" dirty="0"/>
              <a:t>Evnen til at tilegne sig ny viden og færdigheder</a:t>
            </a:r>
            <a:br>
              <a:rPr lang="da-DK" dirty="0"/>
            </a:br>
            <a:endParaRPr lang="da-DK" dirty="0"/>
          </a:p>
          <a:p>
            <a:pPr>
              <a:defRPr/>
            </a:pPr>
            <a:r>
              <a:rPr lang="da-DK" dirty="0"/>
              <a:t>Evnen til at opbevare/lagre viden og erindringer til senere brug</a:t>
            </a:r>
            <a:br>
              <a:rPr lang="da-DK" dirty="0"/>
            </a:br>
            <a:endParaRPr lang="da-DK" dirty="0"/>
          </a:p>
          <a:p>
            <a:pPr>
              <a:defRPr/>
            </a:pPr>
            <a:r>
              <a:rPr lang="da-DK" dirty="0"/>
              <a:t>Evnen til at genkalde sig viden, når man skal bruge den</a:t>
            </a:r>
          </a:p>
        </p:txBody>
      </p:sp>
      <p:sp>
        <p:nvSpPr>
          <p:cNvPr id="7" name="Pladsholder til tekst 6"/>
          <p:cNvSpPr>
            <a:spLocks noGrp="1"/>
          </p:cNvSpPr>
          <p:nvPr>
            <p:ph type="body" sz="quarter" idx="13"/>
          </p:nvPr>
        </p:nvSpPr>
        <p:spPr>
          <a:xfrm>
            <a:off x="628650" y="972874"/>
            <a:ext cx="7886700" cy="612596"/>
          </a:xfrm>
        </p:spPr>
        <p:txBody>
          <a:bodyPr/>
          <a:lstStyle/>
          <a:p>
            <a:r>
              <a:rPr lang="da-DK" b="1" dirty="0"/>
              <a:t>Hukommelsen er i bred forstand:</a:t>
            </a:r>
          </a:p>
          <a:p>
            <a:endParaRPr lang="da-DK" dirty="0"/>
          </a:p>
        </p:txBody>
      </p:sp>
      <p:pic>
        <p:nvPicPr>
          <p:cNvPr id="8" name="Billed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530" y="3819733"/>
            <a:ext cx="3412284" cy="2277220"/>
          </a:xfrm>
          <a:prstGeom prst="rect">
            <a:avLst/>
          </a:prstGeom>
        </p:spPr>
      </p:pic>
      <p:sp>
        <p:nvSpPr>
          <p:cNvPr id="4" name="Pladsholder til dato 3">
            <a:extLst>
              <a:ext uri="{FF2B5EF4-FFF2-40B4-BE49-F238E27FC236}">
                <a16:creationId xmlns:a16="http://schemas.microsoft.com/office/drawing/2014/main" id="{CFD376F5-9F75-46DE-9103-70A5897C6047}"/>
              </a:ext>
            </a:extLst>
          </p:cNvPr>
          <p:cNvSpPr>
            <a:spLocks noGrp="1"/>
          </p:cNvSpPr>
          <p:nvPr>
            <p:ph type="dt" sz="half" idx="10"/>
          </p:nvPr>
        </p:nvSpPr>
        <p:spPr/>
        <p:txBody>
          <a:bodyPr/>
          <a:lstStyle/>
          <a:p>
            <a:r>
              <a:rPr lang="da-DK" sz="900" dirty="0"/>
              <a:t>Udarbejdet januar 2019</a:t>
            </a:r>
          </a:p>
        </p:txBody>
      </p:sp>
      <p:sp>
        <p:nvSpPr>
          <p:cNvPr id="5" name="Pladsholder til sidefod 4">
            <a:extLst>
              <a:ext uri="{FF2B5EF4-FFF2-40B4-BE49-F238E27FC236}">
                <a16:creationId xmlns:a16="http://schemas.microsoft.com/office/drawing/2014/main" id="{BD70C67F-DC86-4E94-8CA9-2234476E1260}"/>
              </a:ext>
            </a:extLst>
          </p:cNvPr>
          <p:cNvSpPr>
            <a:spLocks noGrp="1"/>
          </p:cNvSpPr>
          <p:nvPr>
            <p:ph type="ftr" sz="quarter" idx="11"/>
          </p:nvPr>
        </p:nvSpPr>
        <p:spPr/>
        <p:txBody>
          <a:bodyPr/>
          <a:lstStyle/>
          <a:p>
            <a:pPr algn="r"/>
            <a:r>
              <a:rPr lang="da-DK" sz="900" dirty="0"/>
              <a:t>Billedmateriale: Nationalt Videnscenter for Demens / Colourbox.dk / Commons Wikimedia</a:t>
            </a:r>
          </a:p>
        </p:txBody>
      </p:sp>
    </p:spTree>
    <p:extLst>
      <p:ext uri="{BB962C8B-B14F-4D97-AF65-F5344CB8AC3E}">
        <p14:creationId xmlns:p14="http://schemas.microsoft.com/office/powerpoint/2010/main" val="272627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9454"/>
            <a:ext cx="5548794" cy="561350"/>
          </a:xfrm>
        </p:spPr>
        <p:txBody>
          <a:bodyPr/>
          <a:lstStyle/>
          <a:p>
            <a:r>
              <a:rPr lang="da-DK" dirty="0"/>
              <a:t>Flere slags hukommelse</a:t>
            </a:r>
          </a:p>
        </p:txBody>
      </p:sp>
      <p:sp>
        <p:nvSpPr>
          <p:cNvPr id="3" name="Pladsholder til indhold 2"/>
          <p:cNvSpPr>
            <a:spLocks noGrp="1"/>
          </p:cNvSpPr>
          <p:nvPr>
            <p:ph idx="1"/>
          </p:nvPr>
        </p:nvSpPr>
        <p:spPr>
          <a:xfrm>
            <a:off x="607483" y="1388751"/>
            <a:ext cx="7886700" cy="3788081"/>
          </a:xfrm>
        </p:spPr>
        <p:txBody>
          <a:bodyPr/>
          <a:lstStyle/>
          <a:p>
            <a:r>
              <a:rPr lang="da-DK" altLang="da-DK" sz="2000" dirty="0"/>
              <a:t>Almen, faktuel viden og ordforråd, betydning af begreber</a:t>
            </a:r>
          </a:p>
          <a:p>
            <a:r>
              <a:rPr lang="da-DK" altLang="da-DK" sz="2000" dirty="0"/>
              <a:t>Viden om verden (facts, fx navne på hovedstæder i Europa)</a:t>
            </a:r>
          </a:p>
          <a:p>
            <a:r>
              <a:rPr lang="da-DK" altLang="da-DK" sz="2000" dirty="0"/>
              <a:t>Genstandes brugsegenskaber</a:t>
            </a:r>
          </a:p>
          <a:p>
            <a:r>
              <a:rPr lang="da-DK" altLang="da-DK" sz="2000" dirty="0"/>
              <a:t>Afhængig af kultur</a:t>
            </a:r>
          </a:p>
          <a:p>
            <a:r>
              <a:rPr lang="da-DK" altLang="da-DK" sz="2000" dirty="0"/>
              <a:t>Uafhængig af tid og sted</a:t>
            </a:r>
          </a:p>
          <a:p>
            <a:endParaRPr lang="da-DK" dirty="0"/>
          </a:p>
        </p:txBody>
      </p:sp>
      <p:sp>
        <p:nvSpPr>
          <p:cNvPr id="4" name="Pladsholder til dato 3">
            <a:extLst>
              <a:ext uri="{FF2B5EF4-FFF2-40B4-BE49-F238E27FC236}">
                <a16:creationId xmlns:a16="http://schemas.microsoft.com/office/drawing/2014/main" id="{65AAF1AC-F99F-4A92-907E-9A51870417FC}"/>
              </a:ext>
            </a:extLst>
          </p:cNvPr>
          <p:cNvSpPr>
            <a:spLocks noGrp="1"/>
          </p:cNvSpPr>
          <p:nvPr>
            <p:ph type="dt" sz="half" idx="10"/>
          </p:nvPr>
        </p:nvSpPr>
        <p:spPr/>
        <p:txBody>
          <a:bodyPr/>
          <a:lstStyle/>
          <a:p>
            <a:r>
              <a:rPr lang="da-DK" sz="900" dirty="0"/>
              <a:t>Udarbejdet januar 2019</a:t>
            </a:r>
          </a:p>
        </p:txBody>
      </p:sp>
      <p:sp>
        <p:nvSpPr>
          <p:cNvPr id="5" name="Pladsholder til sidefod 4">
            <a:extLst>
              <a:ext uri="{FF2B5EF4-FFF2-40B4-BE49-F238E27FC236}">
                <a16:creationId xmlns:a16="http://schemas.microsoft.com/office/drawing/2014/main" id="{24F88409-C923-407A-B4A2-1203AA895189}"/>
              </a:ext>
            </a:extLst>
          </p:cNvPr>
          <p:cNvSpPr>
            <a:spLocks noGrp="1"/>
          </p:cNvSpPr>
          <p:nvPr>
            <p:ph type="ftr" sz="quarter" idx="11"/>
          </p:nvPr>
        </p:nvSpPr>
        <p:spPr/>
        <p:txBody>
          <a:bodyPr/>
          <a:lstStyle/>
          <a:p>
            <a:pPr algn="r"/>
            <a:r>
              <a:rPr lang="da-DK" sz="900" dirty="0"/>
              <a:t>Billedmateriale: Nationalt Videnscenter for Demens / Colourbox.dk / Commons Wikimedia</a:t>
            </a:r>
          </a:p>
        </p:txBody>
      </p:sp>
      <p:pic>
        <p:nvPicPr>
          <p:cNvPr id="7" name="Billede 6">
            <a:extLst>
              <a:ext uri="{FF2B5EF4-FFF2-40B4-BE49-F238E27FC236}">
                <a16:creationId xmlns:a16="http://schemas.microsoft.com/office/drawing/2014/main" id="{DE2D7054-F001-4E19-8F5C-E79F731BE8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5693" y="3575208"/>
            <a:ext cx="988490" cy="2559485"/>
          </a:xfrm>
          <a:prstGeom prst="rect">
            <a:avLst/>
          </a:prstGeom>
        </p:spPr>
      </p:pic>
      <p:pic>
        <p:nvPicPr>
          <p:cNvPr id="8" name="Billede 7">
            <a:extLst>
              <a:ext uri="{FF2B5EF4-FFF2-40B4-BE49-F238E27FC236}">
                <a16:creationId xmlns:a16="http://schemas.microsoft.com/office/drawing/2014/main" id="{51B67B92-5A7E-43B3-A776-D9F2BF1C78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4484" y="3726454"/>
            <a:ext cx="2333302" cy="2604484"/>
          </a:xfrm>
          <a:prstGeom prst="rect">
            <a:avLst/>
          </a:prstGeom>
        </p:spPr>
      </p:pic>
      <p:pic>
        <p:nvPicPr>
          <p:cNvPr id="9" name="Billede 8">
            <a:extLst>
              <a:ext uri="{FF2B5EF4-FFF2-40B4-BE49-F238E27FC236}">
                <a16:creationId xmlns:a16="http://schemas.microsoft.com/office/drawing/2014/main" id="{20656275-93DD-460D-920F-53830D0B81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813" y="3726454"/>
            <a:ext cx="2380298" cy="2373950"/>
          </a:xfrm>
          <a:prstGeom prst="rect">
            <a:avLst/>
          </a:prstGeom>
        </p:spPr>
      </p:pic>
      <p:sp>
        <p:nvSpPr>
          <p:cNvPr id="6" name="Tekstfelt 5">
            <a:extLst>
              <a:ext uri="{FF2B5EF4-FFF2-40B4-BE49-F238E27FC236}">
                <a16:creationId xmlns:a16="http://schemas.microsoft.com/office/drawing/2014/main" id="{A2FB5EF9-F1A0-466E-B29A-411EAB60A774}"/>
              </a:ext>
            </a:extLst>
          </p:cNvPr>
          <p:cNvSpPr txBox="1"/>
          <p:nvPr/>
        </p:nvSpPr>
        <p:spPr>
          <a:xfrm>
            <a:off x="628650" y="936171"/>
            <a:ext cx="4259035" cy="433575"/>
          </a:xfrm>
          <a:prstGeom prst="rect">
            <a:avLst/>
          </a:prstGeom>
          <a:noFill/>
        </p:spPr>
        <p:txBody>
          <a:bodyPr wrap="square" lIns="90000" rtlCol="0">
            <a:noAutofit/>
          </a:bodyPr>
          <a:lstStyle/>
          <a:p>
            <a:r>
              <a:rPr lang="da-DK" sz="2400" b="1" dirty="0">
                <a:latin typeface="+mj-lt"/>
              </a:rPr>
              <a:t>Semantisk hukommelse:</a:t>
            </a:r>
          </a:p>
        </p:txBody>
      </p:sp>
    </p:spTree>
    <p:extLst>
      <p:ext uri="{BB962C8B-B14F-4D97-AF65-F5344CB8AC3E}">
        <p14:creationId xmlns:p14="http://schemas.microsoft.com/office/powerpoint/2010/main" val="207486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76471"/>
            <a:ext cx="4537956" cy="494774"/>
          </a:xfrm>
        </p:spPr>
        <p:txBody>
          <a:bodyPr/>
          <a:lstStyle/>
          <a:p>
            <a:r>
              <a:rPr lang="da-DK" dirty="0"/>
              <a:t>Flere slags hukommelse</a:t>
            </a:r>
          </a:p>
        </p:txBody>
      </p:sp>
      <p:sp>
        <p:nvSpPr>
          <p:cNvPr id="7" name="Pladsholder til tekst 6"/>
          <p:cNvSpPr>
            <a:spLocks noGrp="1"/>
          </p:cNvSpPr>
          <p:nvPr>
            <p:ph type="body" sz="quarter" idx="13"/>
          </p:nvPr>
        </p:nvSpPr>
        <p:spPr>
          <a:xfrm>
            <a:off x="628650" y="848312"/>
            <a:ext cx="7886700" cy="416400"/>
          </a:xfrm>
        </p:spPr>
        <p:txBody>
          <a:bodyPr/>
          <a:lstStyle/>
          <a:p>
            <a:r>
              <a:rPr lang="da-DK" sz="2000" b="1" dirty="0"/>
              <a:t>‘Personlig’ hukommelse for episoder og hændelser</a:t>
            </a:r>
            <a:endParaRPr lang="da-DK" dirty="0"/>
          </a:p>
        </p:txBody>
      </p:sp>
      <p:sp>
        <p:nvSpPr>
          <p:cNvPr id="9" name="Rektangel 8"/>
          <p:cNvSpPr/>
          <p:nvPr/>
        </p:nvSpPr>
        <p:spPr>
          <a:xfrm>
            <a:off x="3874770" y="1789471"/>
            <a:ext cx="4598267" cy="3477875"/>
          </a:xfrm>
          <a:prstGeom prst="rect">
            <a:avLst/>
          </a:prstGeom>
        </p:spPr>
        <p:txBody>
          <a:bodyPr wrap="square">
            <a:spAutoFit/>
          </a:bodyPr>
          <a:lstStyle/>
          <a:p>
            <a:r>
              <a:rPr lang="da-DK" altLang="da-DK" sz="2000" b="1" dirty="0"/>
              <a:t>Episodisk hukommelse </a:t>
            </a:r>
            <a:r>
              <a:rPr lang="da-DK" altLang="da-DK" sz="2000" dirty="0"/>
              <a:t>er knyttet til tid </a:t>
            </a:r>
            <a:br>
              <a:rPr lang="da-DK" altLang="da-DK" sz="2000" dirty="0"/>
            </a:br>
            <a:r>
              <a:rPr lang="da-DK" altLang="da-DK" sz="2000" dirty="0"/>
              <a:t>og sted.</a:t>
            </a:r>
          </a:p>
          <a:p>
            <a:endParaRPr lang="da-DK" altLang="da-DK" sz="2000" dirty="0"/>
          </a:p>
          <a:p>
            <a:r>
              <a:rPr lang="da-DK" altLang="da-DK" sz="2000" b="1" dirty="0"/>
              <a:t>For eksempel:</a:t>
            </a:r>
          </a:p>
          <a:p>
            <a:pPr marL="342900" indent="-342900">
              <a:buFont typeface="Arial" panose="020B0604020202020204" pitchFamily="34" charset="0"/>
              <a:buChar char="•"/>
            </a:pPr>
            <a:r>
              <a:rPr lang="da-DK" altLang="da-DK" sz="2000" dirty="0"/>
              <a:t>Hvad man har spist til morgenmad, og hvor man spiste.</a:t>
            </a:r>
          </a:p>
          <a:p>
            <a:pPr marL="342900" indent="-342900">
              <a:buFont typeface="Arial" panose="020B0604020202020204" pitchFamily="34" charset="0"/>
              <a:buChar char="•"/>
            </a:pPr>
            <a:r>
              <a:rPr lang="da-DK" altLang="da-DK" sz="2000" dirty="0"/>
              <a:t>Hvor man har lagt sine ting.</a:t>
            </a:r>
          </a:p>
          <a:p>
            <a:pPr marL="342900" indent="-342900">
              <a:buFont typeface="Arial" panose="020B0604020202020204" pitchFamily="34" charset="0"/>
              <a:buChar char="•"/>
            </a:pPr>
            <a:r>
              <a:rPr lang="da-DK" altLang="da-DK" sz="2000" dirty="0"/>
              <a:t>Hvad man har lavet i sommerferien.</a:t>
            </a:r>
          </a:p>
          <a:p>
            <a:pPr marL="342900" indent="-342900">
              <a:buFont typeface="Arial" panose="020B0604020202020204" pitchFamily="34" charset="0"/>
              <a:buChar char="•"/>
            </a:pPr>
            <a:r>
              <a:rPr lang="da-DK" altLang="da-DK" sz="2000" dirty="0"/>
              <a:t>Konfirmation, bryllup og fødsler.</a:t>
            </a:r>
            <a:br>
              <a:rPr lang="da-DK" altLang="da-DK" sz="2000" dirty="0"/>
            </a:br>
            <a:endParaRPr lang="da-DK" altLang="da-DK" sz="2000" dirty="0"/>
          </a:p>
          <a:p>
            <a:pPr marL="342900" indent="-342900">
              <a:buFont typeface="Arial" panose="020B0604020202020204" pitchFamily="34" charset="0"/>
              <a:buChar char="•"/>
            </a:pPr>
            <a:r>
              <a:rPr lang="da-DK" altLang="da-DK" sz="2000" dirty="0"/>
              <a:t>Begivenheder fra ungdom og barndom</a:t>
            </a:r>
          </a:p>
        </p:txBody>
      </p:sp>
      <p:sp>
        <p:nvSpPr>
          <p:cNvPr id="3" name="Pladsholder til dato 2">
            <a:extLst>
              <a:ext uri="{FF2B5EF4-FFF2-40B4-BE49-F238E27FC236}">
                <a16:creationId xmlns:a16="http://schemas.microsoft.com/office/drawing/2014/main" id="{04CE9093-C7F3-4CC0-8A99-EF51D05089D6}"/>
              </a:ext>
            </a:extLst>
          </p:cNvPr>
          <p:cNvSpPr>
            <a:spLocks noGrp="1"/>
          </p:cNvSpPr>
          <p:nvPr>
            <p:ph type="dt" sz="half" idx="10"/>
          </p:nvPr>
        </p:nvSpPr>
        <p:spPr/>
        <p:txBody>
          <a:bodyPr/>
          <a:lstStyle/>
          <a:p>
            <a:r>
              <a:rPr lang="da-DK" sz="900" dirty="0"/>
              <a:t>Udarbejdet januar 2019</a:t>
            </a:r>
          </a:p>
        </p:txBody>
      </p:sp>
      <p:sp>
        <p:nvSpPr>
          <p:cNvPr id="4" name="Pladsholder til sidefod 3">
            <a:extLst>
              <a:ext uri="{FF2B5EF4-FFF2-40B4-BE49-F238E27FC236}">
                <a16:creationId xmlns:a16="http://schemas.microsoft.com/office/drawing/2014/main" id="{F2109F3A-DAC0-41FA-AA7C-0FED50113A8E}"/>
              </a:ext>
            </a:extLst>
          </p:cNvPr>
          <p:cNvSpPr>
            <a:spLocks noGrp="1"/>
          </p:cNvSpPr>
          <p:nvPr>
            <p:ph type="ftr" sz="quarter" idx="11"/>
          </p:nvPr>
        </p:nvSpPr>
        <p:spPr/>
        <p:txBody>
          <a:bodyPr/>
          <a:lstStyle/>
          <a:p>
            <a:pPr algn="r"/>
            <a:r>
              <a:rPr lang="da-DK" sz="900" dirty="0"/>
              <a:t>Billedmateriale: Nationalt Videnscenter for Demens / Colourbox.dk / Commons Wikimedia</a:t>
            </a:r>
          </a:p>
        </p:txBody>
      </p:sp>
      <p:pic>
        <p:nvPicPr>
          <p:cNvPr id="5" name="Billede 4">
            <a:extLst>
              <a:ext uri="{FF2B5EF4-FFF2-40B4-BE49-F238E27FC236}">
                <a16:creationId xmlns:a16="http://schemas.microsoft.com/office/drawing/2014/main" id="{83374328-0262-4E69-8642-013300F553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63" y="1789471"/>
            <a:ext cx="2951061" cy="1925425"/>
          </a:xfrm>
          <a:prstGeom prst="rect">
            <a:avLst/>
          </a:prstGeom>
        </p:spPr>
      </p:pic>
      <p:pic>
        <p:nvPicPr>
          <p:cNvPr id="8" name="Billede 7">
            <a:extLst>
              <a:ext uri="{FF2B5EF4-FFF2-40B4-BE49-F238E27FC236}">
                <a16:creationId xmlns:a16="http://schemas.microsoft.com/office/drawing/2014/main" id="{7B52BDF8-F2DD-4E52-8C8C-115A49BE9B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767" y="3991963"/>
            <a:ext cx="2960735" cy="1925425"/>
          </a:xfrm>
          <a:prstGeom prst="rect">
            <a:avLst/>
          </a:prstGeom>
        </p:spPr>
      </p:pic>
    </p:spTree>
    <p:extLst>
      <p:ext uri="{BB962C8B-B14F-4D97-AF65-F5344CB8AC3E}">
        <p14:creationId xmlns:p14="http://schemas.microsoft.com/office/powerpoint/2010/main" val="107842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AD4D6-ACAB-46A7-9E30-26E135D0424F}"/>
              </a:ext>
            </a:extLst>
          </p:cNvPr>
          <p:cNvSpPr>
            <a:spLocks noGrp="1"/>
          </p:cNvSpPr>
          <p:nvPr>
            <p:ph type="title"/>
          </p:nvPr>
        </p:nvSpPr>
        <p:spPr/>
        <p:txBody>
          <a:bodyPr/>
          <a:lstStyle/>
          <a:p>
            <a:r>
              <a:rPr lang="da-DK" dirty="0"/>
              <a:t>Kognitive funktioner</a:t>
            </a:r>
          </a:p>
        </p:txBody>
      </p:sp>
      <p:sp>
        <p:nvSpPr>
          <p:cNvPr id="3" name="Pladsholder til indhold 2">
            <a:extLst>
              <a:ext uri="{FF2B5EF4-FFF2-40B4-BE49-F238E27FC236}">
                <a16:creationId xmlns:a16="http://schemas.microsoft.com/office/drawing/2014/main" id="{A8E86F30-A3E6-4BD9-A76B-4452747C1FCD}"/>
              </a:ext>
            </a:extLst>
          </p:cNvPr>
          <p:cNvSpPr>
            <a:spLocks noGrp="1"/>
          </p:cNvSpPr>
          <p:nvPr>
            <p:ph idx="1"/>
          </p:nvPr>
        </p:nvSpPr>
        <p:spPr/>
        <p:txBody>
          <a:bodyPr/>
          <a:lstStyle/>
          <a:p>
            <a:r>
              <a:rPr lang="da-DK" dirty="0"/>
              <a:t>Hukommelse</a:t>
            </a:r>
          </a:p>
          <a:p>
            <a:r>
              <a:rPr lang="da-DK" dirty="0"/>
              <a:t>Sprog</a:t>
            </a:r>
          </a:p>
          <a:p>
            <a:r>
              <a:rPr lang="da-DK" dirty="0"/>
              <a:t>Planlægning</a:t>
            </a:r>
          </a:p>
          <a:p>
            <a:r>
              <a:rPr lang="da-DK" dirty="0"/>
              <a:t>Rumlig orientering og synsopfattelse</a:t>
            </a:r>
          </a:p>
          <a:p>
            <a:r>
              <a:rPr lang="da-DK" dirty="0"/>
              <a:t>Overblik og koncentration</a:t>
            </a:r>
          </a:p>
          <a:p>
            <a:r>
              <a:rPr lang="da-DK" dirty="0"/>
              <a:t>Abstrakt tænkning</a:t>
            </a:r>
          </a:p>
        </p:txBody>
      </p:sp>
      <p:sp>
        <p:nvSpPr>
          <p:cNvPr id="4" name="Pladsholder til dato 3">
            <a:extLst>
              <a:ext uri="{FF2B5EF4-FFF2-40B4-BE49-F238E27FC236}">
                <a16:creationId xmlns:a16="http://schemas.microsoft.com/office/drawing/2014/main" id="{DC7B5BB2-CB8F-4984-8862-2E752A5B525B}"/>
              </a:ext>
            </a:extLst>
          </p:cNvPr>
          <p:cNvSpPr>
            <a:spLocks noGrp="1"/>
          </p:cNvSpPr>
          <p:nvPr>
            <p:ph type="dt" sz="half" idx="10"/>
          </p:nvPr>
        </p:nvSpPr>
        <p:spPr/>
        <p:txBody>
          <a:bodyPr/>
          <a:lstStyle/>
          <a:p>
            <a:r>
              <a:rPr lang="da-DK"/>
              <a:t>Udarbejdet januar 2019</a:t>
            </a:r>
            <a:endParaRPr lang="da-DK" dirty="0"/>
          </a:p>
        </p:txBody>
      </p:sp>
      <p:sp>
        <p:nvSpPr>
          <p:cNvPr id="5" name="Pladsholder til sidefod 4">
            <a:extLst>
              <a:ext uri="{FF2B5EF4-FFF2-40B4-BE49-F238E27FC236}">
                <a16:creationId xmlns:a16="http://schemas.microsoft.com/office/drawing/2014/main" id="{CBD20867-8A97-4A42-BA3C-307522D649E2}"/>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6" name="Pladsholder til slidenummer 5">
            <a:extLst>
              <a:ext uri="{FF2B5EF4-FFF2-40B4-BE49-F238E27FC236}">
                <a16:creationId xmlns:a16="http://schemas.microsoft.com/office/drawing/2014/main" id="{6DA72501-9E9E-4CF5-BD3A-71EB15F89E1C}"/>
              </a:ext>
            </a:extLst>
          </p:cNvPr>
          <p:cNvSpPr>
            <a:spLocks noGrp="1"/>
          </p:cNvSpPr>
          <p:nvPr>
            <p:ph type="sldNum" sz="quarter" idx="12"/>
          </p:nvPr>
        </p:nvSpPr>
        <p:spPr/>
        <p:txBody>
          <a:bodyPr/>
          <a:lstStyle/>
          <a:p>
            <a:fld id="{74447C9C-57A8-4003-9066-4A7E6D84F205}" type="slidenum">
              <a:rPr lang="da-DK" smtClean="0"/>
              <a:t>9</a:t>
            </a:fld>
            <a:endParaRPr lang="da-DK" dirty="0"/>
          </a:p>
        </p:txBody>
      </p:sp>
      <p:sp>
        <p:nvSpPr>
          <p:cNvPr id="7" name="Pladsholder til tekst 6">
            <a:extLst>
              <a:ext uri="{FF2B5EF4-FFF2-40B4-BE49-F238E27FC236}">
                <a16:creationId xmlns:a16="http://schemas.microsoft.com/office/drawing/2014/main" id="{1CDCC1E2-FF6D-4892-A12F-17B3295B8C38}"/>
              </a:ext>
            </a:extLst>
          </p:cNvPr>
          <p:cNvSpPr>
            <a:spLocks noGrp="1"/>
          </p:cNvSpPr>
          <p:nvPr>
            <p:ph type="body" sz="quarter" idx="13"/>
          </p:nvPr>
        </p:nvSpPr>
        <p:spPr/>
        <p:txBody>
          <a:bodyPr/>
          <a:lstStyle/>
          <a:p>
            <a:r>
              <a:rPr lang="da-DK" b="1" dirty="0"/>
              <a:t>Hvad er kognitive funktioner?</a:t>
            </a:r>
          </a:p>
        </p:txBody>
      </p:sp>
      <p:pic>
        <p:nvPicPr>
          <p:cNvPr id="10" name="Billede 9">
            <a:extLst>
              <a:ext uri="{FF2B5EF4-FFF2-40B4-BE49-F238E27FC236}">
                <a16:creationId xmlns:a16="http://schemas.microsoft.com/office/drawing/2014/main" id="{6B1A42C0-97C0-4189-82BD-6A9156CF8665}"/>
              </a:ext>
            </a:extLst>
          </p:cNvPr>
          <p:cNvPicPr>
            <a:picLocks noChangeAspect="1"/>
          </p:cNvPicPr>
          <p:nvPr/>
        </p:nvPicPr>
        <p:blipFill>
          <a:blip r:embed="rId2"/>
          <a:stretch>
            <a:fillRect/>
          </a:stretch>
        </p:blipFill>
        <p:spPr>
          <a:xfrm>
            <a:off x="3487563" y="4359083"/>
            <a:ext cx="2361253" cy="1578953"/>
          </a:xfrm>
          <a:prstGeom prst="rect">
            <a:avLst/>
          </a:prstGeom>
        </p:spPr>
      </p:pic>
      <p:pic>
        <p:nvPicPr>
          <p:cNvPr id="11" name="Billede 10">
            <a:extLst>
              <a:ext uri="{FF2B5EF4-FFF2-40B4-BE49-F238E27FC236}">
                <a16:creationId xmlns:a16="http://schemas.microsoft.com/office/drawing/2014/main" id="{38DD403E-4411-4976-9598-FCAA9BB9215A}"/>
              </a:ext>
            </a:extLst>
          </p:cNvPr>
          <p:cNvPicPr>
            <a:picLocks noChangeAspect="1"/>
          </p:cNvPicPr>
          <p:nvPr/>
        </p:nvPicPr>
        <p:blipFill>
          <a:blip r:embed="rId3"/>
          <a:stretch>
            <a:fillRect/>
          </a:stretch>
        </p:blipFill>
        <p:spPr>
          <a:xfrm>
            <a:off x="857830" y="4366217"/>
            <a:ext cx="2361253" cy="1571819"/>
          </a:xfrm>
          <a:prstGeom prst="rect">
            <a:avLst/>
          </a:prstGeom>
        </p:spPr>
      </p:pic>
      <p:pic>
        <p:nvPicPr>
          <p:cNvPr id="12" name="Billede 11">
            <a:extLst>
              <a:ext uri="{FF2B5EF4-FFF2-40B4-BE49-F238E27FC236}">
                <a16:creationId xmlns:a16="http://schemas.microsoft.com/office/drawing/2014/main" id="{E227E25D-9D1D-4CB1-ACE3-97CA9F334E29}"/>
              </a:ext>
            </a:extLst>
          </p:cNvPr>
          <p:cNvPicPr>
            <a:picLocks noChangeAspect="1"/>
          </p:cNvPicPr>
          <p:nvPr/>
        </p:nvPicPr>
        <p:blipFill>
          <a:blip r:embed="rId4"/>
          <a:stretch>
            <a:fillRect/>
          </a:stretch>
        </p:blipFill>
        <p:spPr>
          <a:xfrm>
            <a:off x="6117296" y="4354025"/>
            <a:ext cx="2398053" cy="1589071"/>
          </a:xfrm>
          <a:prstGeom prst="rect">
            <a:avLst/>
          </a:prstGeom>
        </p:spPr>
      </p:pic>
    </p:spTree>
    <p:extLst>
      <p:ext uri="{BB962C8B-B14F-4D97-AF65-F5344CB8AC3E}">
        <p14:creationId xmlns:p14="http://schemas.microsoft.com/office/powerpoint/2010/main" val="2411953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template">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Vaerktoejskasse_groen_SKABELON_2019" id="{554E130A-0CFB-4D0A-938F-94CC0910AED1}" vid="{6FB8D442-E153-4D05-859A-7D750FBA43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TotalTime>
  <Words>1965</Words>
  <Application>Microsoft Office PowerPoint</Application>
  <PresentationFormat>Skærmshow (4:3)</PresentationFormat>
  <Paragraphs>395</Paragraphs>
  <Slides>33</Slides>
  <Notes>27</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33</vt:i4>
      </vt:variant>
    </vt:vector>
  </HeadingPairs>
  <TitlesOfParts>
    <vt:vector size="41" baseType="lpstr">
      <vt:lpstr>MS PGothic</vt:lpstr>
      <vt:lpstr>MS PGothic</vt:lpstr>
      <vt:lpstr>Arial</vt:lpstr>
      <vt:lpstr>Calibri</vt:lpstr>
      <vt:lpstr>Tahoma</vt:lpstr>
      <vt:lpstr>Times New Roman</vt:lpstr>
      <vt:lpstr>Verdana</vt:lpstr>
      <vt:lpstr>NVD template</vt:lpstr>
      <vt:lpstr>Kursus for personer med demens  og pårørende  </vt:lpstr>
      <vt:lpstr>Modul 1   Hjernen og demenssygdomme</vt:lpstr>
      <vt:lpstr>Hjernen</vt:lpstr>
      <vt:lpstr>Hjernen udvikler sig</vt:lpstr>
      <vt:lpstr>PowerPoint-præsentation</vt:lpstr>
      <vt:lpstr>Hukommelsen</vt:lpstr>
      <vt:lpstr>Flere slags hukommelse</vt:lpstr>
      <vt:lpstr>Flere slags hukommelse</vt:lpstr>
      <vt:lpstr>Kognitive funktioner</vt:lpstr>
      <vt:lpstr>Hvad er demens?</vt:lpstr>
      <vt:lpstr>Symptomer på demens?</vt:lpstr>
      <vt:lpstr>PowerPoint-præsentation</vt:lpstr>
      <vt:lpstr>Alzheimers sygdom – tidlige stadier</vt:lpstr>
      <vt:lpstr>Alzheimers sygdom – let stadie</vt:lpstr>
      <vt:lpstr>Alzheimers sygdom – moderat stadie</vt:lpstr>
      <vt:lpstr>Hjernens kognitive funktioner</vt:lpstr>
      <vt:lpstr>Kognitive påvirkninger ved demens</vt:lpstr>
      <vt:lpstr>Forskellige demenssygdomme</vt:lpstr>
      <vt:lpstr>Ikke altid hukommelsesproblemer</vt:lpstr>
      <vt:lpstr>PowerPoint-præsentation</vt:lpstr>
      <vt:lpstr> Vaskulær demens </vt:lpstr>
      <vt:lpstr> Vaskulær demens </vt:lpstr>
      <vt:lpstr>Lewy body demens</vt:lpstr>
      <vt:lpstr>Frontotemporal demens (FTD)</vt:lpstr>
      <vt:lpstr>Sygdomserkendelse</vt:lpstr>
      <vt:lpstr>Trivsel og sundhed med demens</vt:lpstr>
      <vt:lpstr>PowerPoint-præsentation</vt:lpstr>
      <vt:lpstr>Behandling af demenssygdomme</vt:lpstr>
      <vt:lpstr>Demensmedicin</vt:lpstr>
      <vt:lpstr>Effekt af medicin mod Alzheimers sygdom</vt:lpstr>
      <vt:lpstr>Opfølgning efter diagnosen</vt:lpstr>
      <vt:lpstr>Spørgsmål? </vt:lpstr>
      <vt:lpstr>Tak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NVD template</dc:title>
  <dc:creator>Nikolaj Nyborg</dc:creator>
  <cp:lastModifiedBy>Mette Tandrup Hansen</cp:lastModifiedBy>
  <cp:revision>67</cp:revision>
  <cp:lastPrinted>2019-01-03T09:01:46Z</cp:lastPrinted>
  <dcterms:created xsi:type="dcterms:W3CDTF">2016-09-19T06:15:58Z</dcterms:created>
  <dcterms:modified xsi:type="dcterms:W3CDTF">2019-02-27T12:15:30Z</dcterms:modified>
</cp:coreProperties>
</file>