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91" r:id="rId2"/>
    <p:sldId id="274" r:id="rId3"/>
    <p:sldId id="275" r:id="rId4"/>
    <p:sldId id="283" r:id="rId5"/>
    <p:sldId id="292" r:id="rId6"/>
    <p:sldId id="276" r:id="rId7"/>
    <p:sldId id="284" r:id="rId8"/>
    <p:sldId id="280" r:id="rId9"/>
    <p:sldId id="282" r:id="rId10"/>
    <p:sldId id="262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BB36"/>
    <a:srgbClr val="E0555A"/>
    <a:srgbClr val="297241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8000" autoAdjust="0"/>
  </p:normalViewPr>
  <p:slideViewPr>
    <p:cSldViewPr snapToGrid="0" showGuides="1">
      <p:cViewPr varScale="1">
        <p:scale>
          <a:sx n="115" d="100"/>
          <a:sy n="115" d="100"/>
        </p:scale>
        <p:origin x="1092" y="102"/>
      </p:cViewPr>
      <p:guideLst>
        <p:guide orient="horz" pos="550"/>
        <p:guide pos="2880"/>
        <p:guide pos="388"/>
      </p:guideLst>
    </p:cSldViewPr>
  </p:slideViewPr>
  <p:outlineViewPr>
    <p:cViewPr>
      <p:scale>
        <a:sx n="33" d="100"/>
        <a:sy n="33" d="100"/>
      </p:scale>
      <p:origin x="0" y="13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DA28F-D1CD-4971-8120-229BCD19A7A4}" type="datetimeFigureOut">
              <a:rPr lang="da-DK" smtClean="0"/>
              <a:t>20-05-2019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7F78F-E9D1-4548-9D56-DA656AD35860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12981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11F21-6B60-4C67-91E6-74A2FBA31B78}" type="datetimeFigureOut">
              <a:rPr lang="da-DK" smtClean="0"/>
              <a:t>20-05-2019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styles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9EA10-BB89-483D-8E07-457A39A72F8F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9316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EA10-BB89-483D-8E07-457A39A72F8F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910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EA10-BB89-483D-8E07-457A39A72F8F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2828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EA10-BB89-483D-8E07-457A39A72F8F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9993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EA10-BB89-483D-8E07-457A39A72F8F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13542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EA10-BB89-483D-8E07-457A39A72F8F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26272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EA10-BB89-483D-8E07-457A39A72F8F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42715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EA10-BB89-483D-8E07-457A39A72F8F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2145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4"/>
          <p:cNvSpPr/>
          <p:nvPr userDrawn="1"/>
        </p:nvSpPr>
        <p:spPr>
          <a:xfrm>
            <a:off x="0" y="0"/>
            <a:ext cx="9144000" cy="586829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84551"/>
          </a:xfrm>
        </p:spPr>
        <p:txBody>
          <a:bodyPr anchor="t" anchorCtr="0">
            <a:normAutofit/>
          </a:bodyPr>
          <a:lstStyle>
            <a:lvl1pPr algn="ctr">
              <a:defRPr sz="48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87897"/>
            <a:ext cx="7772400" cy="216990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62D4FD56-191F-46B1-A37B-9FEF42CB2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233" y="6039127"/>
            <a:ext cx="1503830" cy="56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968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8650" y="987425"/>
            <a:ext cx="2950369" cy="98851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16536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8650" y="987425"/>
            <a:ext cx="2950369" cy="98851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48643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4"/>
          <p:cNvSpPr/>
          <p:nvPr userDrawn="1"/>
        </p:nvSpPr>
        <p:spPr>
          <a:xfrm>
            <a:off x="0" y="0"/>
            <a:ext cx="9144000" cy="586829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itle 15"/>
          <p:cNvSpPr>
            <a:spLocks noGrp="1"/>
          </p:cNvSpPr>
          <p:nvPr>
            <p:ph type="title"/>
          </p:nvPr>
        </p:nvSpPr>
        <p:spPr>
          <a:xfrm>
            <a:off x="951226" y="2235595"/>
            <a:ext cx="7241549" cy="2386810"/>
          </a:xfrm>
        </p:spPr>
        <p:txBody>
          <a:bodyPr anchor="t" anchorCtr="0"/>
          <a:lstStyle>
            <a:lvl1pPr algn="ctr">
              <a:defRPr sz="7200"/>
            </a:lvl1pPr>
          </a:lstStyle>
          <a:p>
            <a:r>
              <a:rPr lang="da-DK"/>
              <a:t>Klik for at redigere i master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C3C5D283-0A27-40EC-A8D3-200E509D3E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233" y="6039127"/>
            <a:ext cx="1503830" cy="56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881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it m.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4"/>
          <p:cNvSpPr/>
          <p:nvPr userDrawn="1"/>
        </p:nvSpPr>
        <p:spPr>
          <a:xfrm>
            <a:off x="0" y="0"/>
            <a:ext cx="9144000" cy="586829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itle 15"/>
          <p:cNvSpPr>
            <a:spLocks noGrp="1"/>
          </p:cNvSpPr>
          <p:nvPr>
            <p:ph type="title"/>
          </p:nvPr>
        </p:nvSpPr>
        <p:spPr>
          <a:xfrm>
            <a:off x="951226" y="2235595"/>
            <a:ext cx="7241549" cy="2386810"/>
          </a:xfrm>
        </p:spPr>
        <p:txBody>
          <a:bodyPr anchor="t" anchorCtr="0"/>
          <a:lstStyle>
            <a:lvl1pPr algn="ctr">
              <a:defRPr sz="7200"/>
            </a:lvl1pPr>
          </a:lstStyle>
          <a:p>
            <a:r>
              <a:rPr lang="da-DK"/>
              <a:t>Klik for at redigere i master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7791F16C-FE49-48E0-BD24-0110CD3A0B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233" y="6039127"/>
            <a:ext cx="1503830" cy="56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41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m.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4"/>
          <p:cNvSpPr/>
          <p:nvPr userDrawn="1"/>
        </p:nvSpPr>
        <p:spPr>
          <a:xfrm>
            <a:off x="0" y="0"/>
            <a:ext cx="9144000" cy="586829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84551"/>
          </a:xfrm>
        </p:spPr>
        <p:txBody>
          <a:bodyPr anchor="t" anchorCtr="0">
            <a:normAutofit/>
          </a:bodyPr>
          <a:lstStyle>
            <a:lvl1pPr algn="ctr">
              <a:defRPr sz="48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87897"/>
            <a:ext cx="7772400" cy="216990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F8B16756-33FB-4681-8522-EF13309F3B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233" y="6039127"/>
            <a:ext cx="1503830" cy="56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97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7971"/>
            <a:ext cx="7886700" cy="4318991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8650" y="769937"/>
            <a:ext cx="7886700" cy="90120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7219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5249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3185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39347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508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8650" y="769938"/>
            <a:ext cx="7886700" cy="8175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j-lt"/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81050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1655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3"/>
          <p:cNvSpPr/>
          <p:nvPr/>
        </p:nvSpPr>
        <p:spPr>
          <a:xfrm>
            <a:off x="0" y="0"/>
            <a:ext cx="9144000" cy="6347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590"/>
            <a:ext cx="7241549" cy="531519"/>
          </a:xfrm>
          <a:prstGeom prst="rect">
            <a:avLst/>
          </a:prstGeom>
        </p:spPr>
        <p:txBody>
          <a:bodyPr vert="horz" lIns="91440" tIns="0" rIns="0" bIns="0" rtlCol="0" anchor="ctr">
            <a:noAutofit/>
          </a:bodyPr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styles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63421"/>
            <a:ext cx="1535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55520" y="6463421"/>
            <a:ext cx="5760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91158" y="6463421"/>
            <a:ext cx="424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4447C9C-57A8-4003-9066-4A7E6D84F205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9" name="Lige forbindelse 6"/>
          <p:cNvCxnSpPr/>
          <p:nvPr/>
        </p:nvCxnSpPr>
        <p:spPr>
          <a:xfrm>
            <a:off x="0" y="6432742"/>
            <a:ext cx="914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lede 9">
            <a:extLst>
              <a:ext uri="{FF2B5EF4-FFF2-40B4-BE49-F238E27FC236}">
                <a16:creationId xmlns:a16="http://schemas.microsoft.com/office/drawing/2014/main" id="{344A73F0-286D-4238-A010-6A32E47D723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172" y="120857"/>
            <a:ext cx="1077835" cy="40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61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71" r:id="rId8"/>
    <p:sldLayoutId id="2147483667" r:id="rId9"/>
    <p:sldLayoutId id="2147483668" r:id="rId10"/>
    <p:sldLayoutId id="2147483669" r:id="rId11"/>
    <p:sldLayoutId id="2147483672" r:id="rId12"/>
    <p:sldLayoutId id="2147483674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78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sz="5300" dirty="0"/>
              <a:t>Velkommen</a:t>
            </a:r>
            <a:br>
              <a:rPr lang="da-DK" sz="5300" dirty="0"/>
            </a:br>
            <a:br>
              <a:rPr lang="da-DK" sz="2700" b="0" dirty="0"/>
            </a:br>
            <a:r>
              <a:rPr lang="da-DK" sz="4000" b="0" dirty="0"/>
              <a:t>Pårørendekursus</a:t>
            </a:r>
            <a:br>
              <a:rPr lang="da-DK" sz="4000" b="0" dirty="0"/>
            </a:br>
            <a:r>
              <a:rPr lang="da-DK" sz="4000" b="0" dirty="0"/>
              <a:t>Livet med demens i plejebolig</a:t>
            </a:r>
            <a:br>
              <a:rPr lang="da-DK" b="0" dirty="0"/>
            </a:br>
            <a:br>
              <a:rPr lang="da-DK" b="0" dirty="0"/>
            </a:br>
            <a:br>
              <a:rPr lang="da-DK" dirty="0"/>
            </a:br>
            <a:endParaRPr lang="da-DK" sz="27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42733"/>
            <a:ext cx="7772400" cy="2015067"/>
          </a:xfrm>
        </p:spPr>
        <p:txBody>
          <a:bodyPr/>
          <a:lstStyle/>
          <a:p>
            <a:endParaRPr lang="da-DK" dirty="0"/>
          </a:p>
          <a:p>
            <a:r>
              <a:rPr lang="da-DK" dirty="0"/>
              <a:t>Underviser: XXX</a:t>
            </a:r>
          </a:p>
          <a:p>
            <a:r>
              <a:rPr lang="da-DK" dirty="0"/>
              <a:t>Dato</a:t>
            </a:r>
          </a:p>
          <a:p>
            <a:r>
              <a:rPr lang="da-DK" dirty="0"/>
              <a:t>Sted</a:t>
            </a:r>
          </a:p>
        </p:txBody>
      </p:sp>
    </p:spTree>
    <p:extLst>
      <p:ext uri="{BB962C8B-B14F-4D97-AF65-F5344CB8AC3E}">
        <p14:creationId xmlns:p14="http://schemas.microsoft.com/office/powerpoint/2010/main" val="717313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51225" y="2235595"/>
            <a:ext cx="7241549" cy="2386810"/>
          </a:xfrm>
        </p:spPr>
        <p:txBody>
          <a:bodyPr/>
          <a:lstStyle/>
          <a:p>
            <a:r>
              <a:rPr lang="da-DK" dirty="0"/>
              <a:t>Tak for i dag</a:t>
            </a:r>
          </a:p>
        </p:txBody>
      </p:sp>
    </p:spTree>
    <p:extLst>
      <p:ext uri="{BB962C8B-B14F-4D97-AF65-F5344CB8AC3E}">
        <p14:creationId xmlns:p14="http://schemas.microsoft.com/office/powerpoint/2010/main" val="46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Modul 1</a:t>
            </a:r>
            <a:br>
              <a:rPr lang="da-DK" dirty="0"/>
            </a:br>
            <a:r>
              <a:rPr lang="da-DK" dirty="0"/>
              <a:t>Velkommen til plejecentret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b="1" dirty="0"/>
              <a:t>Dagens emner:</a:t>
            </a:r>
          </a:p>
          <a:p>
            <a:r>
              <a:rPr lang="da-DK" dirty="0"/>
              <a:t>Velkommen til plejecentret</a:t>
            </a:r>
          </a:p>
          <a:p>
            <a:r>
              <a:rPr lang="da-DK" dirty="0"/>
              <a:t>Aktiviteter og traditioner</a:t>
            </a:r>
          </a:p>
          <a:p>
            <a:r>
              <a:rPr lang="da-DK" dirty="0"/>
              <a:t>Hvordan skaber vi det gode samarbejde sammen?</a:t>
            </a:r>
          </a:p>
        </p:txBody>
      </p:sp>
    </p:spTree>
    <p:extLst>
      <p:ext uri="{BB962C8B-B14F-4D97-AF65-F5344CB8AC3E}">
        <p14:creationId xmlns:p14="http://schemas.microsoft.com/office/powerpoint/2010/main" val="210082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Hvem er vi?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>
          <a:xfrm>
            <a:off x="628650" y="1481724"/>
            <a:ext cx="6412230" cy="4695238"/>
          </a:xfrm>
        </p:spPr>
        <p:txBody>
          <a:bodyPr>
            <a:normAutofit/>
          </a:bodyPr>
          <a:lstStyle/>
          <a:p>
            <a:r>
              <a:rPr lang="da-DK" dirty="0"/>
              <a:t>Vores historie og værdier</a:t>
            </a:r>
          </a:p>
          <a:p>
            <a:r>
              <a:rPr lang="da-DK" dirty="0"/>
              <a:t>Vores omgivelser inde og ude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Ledelse og medarbejdere</a:t>
            </a:r>
          </a:p>
          <a:p>
            <a:r>
              <a:rPr lang="da-DK" dirty="0"/>
              <a:t>Bruger- og pårørenderåd og frivillige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Hjemmeside</a:t>
            </a:r>
          </a:p>
          <a:p>
            <a:r>
              <a:rPr lang="da-DK" dirty="0"/>
              <a:t>Information om aktiviteter i huset</a:t>
            </a:r>
          </a:p>
          <a:p>
            <a:pPr marL="0" indent="0">
              <a:buNone/>
            </a:pPr>
            <a:endParaRPr lang="da-DK" dirty="0">
              <a:solidFill>
                <a:srgbClr val="FF0000"/>
              </a:solidFill>
            </a:endParaRPr>
          </a:p>
          <a:p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E6E2D282-DBA4-4B0F-B1B1-26F668709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3</a:t>
            </a:fld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57A3373-B4DE-430F-853A-99181162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A92428C-82D8-4383-BE92-DF7BB68A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38C0BD0-520C-4115-8185-C96FB1001190}"/>
              </a:ext>
            </a:extLst>
          </p:cNvPr>
          <p:cNvSpPr txBox="1"/>
          <p:nvPr/>
        </p:nvSpPr>
        <p:spPr>
          <a:xfrm>
            <a:off x="628650" y="849854"/>
            <a:ext cx="2437279" cy="365125"/>
          </a:xfrm>
          <a:prstGeom prst="rect">
            <a:avLst/>
          </a:prstGeom>
          <a:noFill/>
        </p:spPr>
        <p:txBody>
          <a:bodyPr wrap="square" lIns="90000" rtlCol="0">
            <a:noAutofit/>
          </a:bodyPr>
          <a:lstStyle/>
          <a:p>
            <a:r>
              <a:rPr lang="da-DK" sz="2400" b="1" dirty="0"/>
              <a:t>Præsentation:</a:t>
            </a:r>
            <a:endParaRPr lang="da-DK" sz="2000" b="1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6493D065-CF15-4AD8-9FFE-D71BAB185CA2}"/>
              </a:ext>
            </a:extLst>
          </p:cNvPr>
          <p:cNvSpPr txBox="1"/>
          <p:nvPr/>
        </p:nvSpPr>
        <p:spPr>
          <a:xfrm>
            <a:off x="5187142" y="1338349"/>
            <a:ext cx="3233651" cy="4264429"/>
          </a:xfrm>
          <a:prstGeom prst="rect">
            <a:avLst/>
          </a:prstGeom>
          <a:noFill/>
        </p:spPr>
        <p:txBody>
          <a:bodyPr wrap="square" lIns="90000" rtlCol="0">
            <a:noAutofit/>
          </a:bodyPr>
          <a:lstStyle/>
          <a:p>
            <a:r>
              <a:rPr lang="da-DK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Indsæt foto af jeres plejecenter her</a:t>
            </a:r>
          </a:p>
        </p:txBody>
      </p:sp>
    </p:spTree>
    <p:extLst>
      <p:ext uri="{BB962C8B-B14F-4D97-AF65-F5344CB8AC3E}">
        <p14:creationId xmlns:p14="http://schemas.microsoft.com/office/powerpoint/2010/main" val="186546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Plejecentrets rammer og vilkår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1346479"/>
            <a:ext cx="7886700" cy="4830483"/>
          </a:xfrm>
        </p:spPr>
        <p:txBody>
          <a:bodyPr>
            <a:normAutofit/>
          </a:bodyPr>
          <a:lstStyle/>
          <a:p>
            <a:r>
              <a:rPr lang="da-DK" dirty="0"/>
              <a:t>Arbejdsmiljøregler</a:t>
            </a:r>
          </a:p>
          <a:p>
            <a:r>
              <a:rPr lang="da-DK" dirty="0"/>
              <a:t>Tilsyn </a:t>
            </a:r>
          </a:p>
          <a:p>
            <a:r>
              <a:rPr lang="da-DK" dirty="0"/>
              <a:t>Tavshedspligt</a:t>
            </a:r>
          </a:p>
          <a:p>
            <a:r>
              <a:rPr lang="da-DK" dirty="0"/>
              <a:t>Selvbestemmelsesret og omsorgspligt</a:t>
            </a:r>
          </a:p>
          <a:p>
            <a:r>
              <a:rPr lang="da-DK" dirty="0"/>
              <a:t>Magtanvendelse</a:t>
            </a:r>
          </a:p>
          <a:p>
            <a:pPr marL="0" indent="0">
              <a:buNone/>
            </a:pPr>
            <a:br>
              <a:rPr lang="da-DK" dirty="0"/>
            </a:br>
            <a:endParaRPr lang="da-DK" dirty="0"/>
          </a:p>
          <a:p>
            <a:pPr marL="0" indent="0">
              <a:buNone/>
            </a:pPr>
            <a:r>
              <a:rPr lang="da-DK" sz="2400" b="1" dirty="0"/>
              <a:t>Overvejelser og dilemmaer: </a:t>
            </a:r>
          </a:p>
          <a:p>
            <a:pPr marL="0" indent="0">
              <a:buNone/>
            </a:pPr>
            <a:r>
              <a:rPr lang="da-DK" dirty="0"/>
              <a:t>Hvad er vigtigt og nødvendigt at gøre </a:t>
            </a:r>
            <a:br>
              <a:rPr lang="da-DK" dirty="0"/>
            </a:br>
            <a:r>
              <a:rPr lang="da-DK" dirty="0"/>
              <a:t>- og for hvem?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4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>
          <a:xfrm>
            <a:off x="628650" y="769937"/>
            <a:ext cx="7886700" cy="503549"/>
          </a:xfrm>
        </p:spPr>
        <p:txBody>
          <a:bodyPr/>
          <a:lstStyle/>
          <a:p>
            <a:r>
              <a:rPr lang="da-DK" b="1" dirty="0"/>
              <a:t>Lovgivning:</a:t>
            </a:r>
          </a:p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EFC292E-006B-48BD-B69D-76340CEB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DC50D10-3071-4566-98DF-B4A444A3A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64387165-9A2E-4A46-888F-5CBAA157B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0537" y="2152029"/>
            <a:ext cx="2724610" cy="393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50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9C95B2-31F1-46F4-89D6-409D8235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Hvordan er dagligdagen hos os?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1EE2BD7-F587-4466-A99F-A5798FA4E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1459"/>
            <a:ext cx="7886700" cy="4875504"/>
          </a:xfrm>
        </p:spPr>
        <p:txBody>
          <a:bodyPr/>
          <a:lstStyle/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ABB0FBD-8FB5-4581-BA7F-6A57732D0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D019BC-89CB-4AAD-8EED-3B6B3D4C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1632B34-0D34-4654-A844-8888A587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5</a:t>
            </a:fld>
            <a:endParaRPr lang="da-DK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230EF43F-E5E7-481D-8666-8C2C525BC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296" y="1028245"/>
            <a:ext cx="2330793" cy="1567861"/>
          </a:xfrm>
          <a:prstGeom prst="rect">
            <a:avLst/>
          </a:prstGeom>
        </p:spPr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55783C95-155F-4852-93E0-F7AFB9D4F53A}"/>
              </a:ext>
            </a:extLst>
          </p:cNvPr>
          <p:cNvSpPr txBox="1"/>
          <p:nvPr/>
        </p:nvSpPr>
        <p:spPr>
          <a:xfrm>
            <a:off x="628650" y="1015001"/>
            <a:ext cx="4525241" cy="5103166"/>
          </a:xfrm>
          <a:prstGeom prst="rect">
            <a:avLst/>
          </a:prstGeom>
          <a:noFill/>
        </p:spPr>
        <p:txBody>
          <a:bodyPr wrap="square" lIns="90000" rtlCol="0">
            <a:noAutofit/>
          </a:bodyPr>
          <a:lstStyle/>
          <a:p>
            <a:endParaRPr lang="da-DK" sz="2000" dirty="0" err="1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723145C3-F595-421F-B9B9-380FB1DB6F3B}"/>
              </a:ext>
            </a:extLst>
          </p:cNvPr>
          <p:cNvSpPr txBox="1"/>
          <p:nvPr/>
        </p:nvSpPr>
        <p:spPr>
          <a:xfrm>
            <a:off x="540327" y="1015001"/>
            <a:ext cx="4525241" cy="5161962"/>
          </a:xfrm>
          <a:prstGeom prst="rect">
            <a:avLst/>
          </a:prstGeom>
          <a:noFill/>
        </p:spPr>
        <p:txBody>
          <a:bodyPr wrap="square" lIns="90000" rtlCol="0">
            <a:noAutofit/>
          </a:bodyPr>
          <a:lstStyle/>
          <a:p>
            <a:r>
              <a:rPr lang="da-DK" sz="2000" dirty="0"/>
              <a:t>…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BA55D85F-7321-400E-898E-4EE3A6E3F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0296" y="4483417"/>
            <a:ext cx="2394552" cy="1567861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1803670E-0B23-4A40-8C43-24DE88444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296" y="2755831"/>
            <a:ext cx="2341246" cy="156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3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Sociale aktiviteter og traditioner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1656678"/>
            <a:ext cx="7886700" cy="4520285"/>
          </a:xfrm>
        </p:spPr>
        <p:txBody>
          <a:bodyPr>
            <a:normAutofit/>
          </a:bodyPr>
          <a:lstStyle/>
          <a:p>
            <a:r>
              <a:rPr lang="da-DK" sz="2400" dirty="0"/>
              <a:t>Bruger- og pårørenderåd</a:t>
            </a:r>
          </a:p>
          <a:p>
            <a:r>
              <a:rPr lang="da-DK" sz="2400" dirty="0"/>
              <a:t>Samarbejde med frivillige</a:t>
            </a:r>
          </a:p>
          <a:p>
            <a:r>
              <a:rPr lang="da-DK" sz="2400" dirty="0"/>
              <a:t>Aktiviteter i huset</a:t>
            </a:r>
          </a:p>
          <a:p>
            <a:r>
              <a:rPr lang="da-DK" sz="2400" dirty="0"/>
              <a:t>Traditioner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>
          <a:xfrm>
            <a:off x="628650" y="1097280"/>
            <a:ext cx="7886700" cy="559398"/>
          </a:xfrm>
        </p:spPr>
        <p:txBody>
          <a:bodyPr>
            <a:normAutofit/>
          </a:bodyPr>
          <a:lstStyle/>
          <a:p>
            <a:r>
              <a:rPr lang="da-DK" b="1" dirty="0"/>
              <a:t>Det er muligt at deltage i: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28745FE-703A-46AC-AB1D-A1EF518A1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8ECFB4-0445-4ED5-B7EA-994E84A3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84F164EE-577E-4492-B92D-F6B8B9DE5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5362" y="3978872"/>
            <a:ext cx="3190875" cy="2124075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CB874824-7832-4839-B53F-2FA148F1F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690" y="3997922"/>
            <a:ext cx="319087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31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 gode samarbejde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49" y="726339"/>
            <a:ext cx="8087647" cy="5450624"/>
          </a:xfrm>
        </p:spPr>
        <p:txBody>
          <a:bodyPr>
            <a:normAutofit/>
          </a:bodyPr>
          <a:lstStyle/>
          <a:p>
            <a:endParaRPr lang="da-DK" dirty="0"/>
          </a:p>
          <a:p>
            <a:pPr>
              <a:lnSpc>
                <a:spcPct val="150000"/>
              </a:lnSpc>
            </a:pPr>
            <a:r>
              <a:rPr lang="da-DK" dirty="0"/>
              <a:t>Vi ønsker, at I skal føle jer velkomne</a:t>
            </a:r>
          </a:p>
          <a:p>
            <a:pPr>
              <a:lnSpc>
                <a:spcPct val="150000"/>
              </a:lnSpc>
            </a:pPr>
            <a:r>
              <a:rPr lang="da-DK" dirty="0"/>
              <a:t>Ris og ros modtages gerne</a:t>
            </a:r>
          </a:p>
          <a:p>
            <a:pPr>
              <a:lnSpc>
                <a:spcPct val="150000"/>
              </a:lnSpc>
            </a:pPr>
            <a:r>
              <a:rPr lang="da-DK" dirty="0"/>
              <a:t>Spørg os endelig, hvis du undrer dig</a:t>
            </a:r>
          </a:p>
          <a:p>
            <a:pPr>
              <a:lnSpc>
                <a:spcPct val="150000"/>
              </a:lnSpc>
            </a:pPr>
            <a:r>
              <a:rPr lang="da-DK" dirty="0"/>
              <a:t>Fortæl os gerne, hvad du ved om din kære</a:t>
            </a:r>
          </a:p>
          <a:p>
            <a:pPr>
              <a:lnSpc>
                <a:spcPct val="150000"/>
              </a:lnSpc>
            </a:pPr>
            <a:r>
              <a:rPr lang="da-DK" dirty="0"/>
              <a:t>Der er altid kaffe på kanden </a:t>
            </a:r>
            <a:r>
              <a:rPr lang="da-DK" dirty="0">
                <a:sym typeface="Wingdings" panose="05000000000000000000" pitchFamily="2" charset="2"/>
              </a:rPr>
              <a:t></a:t>
            </a:r>
            <a:endParaRPr lang="da-DK" dirty="0"/>
          </a:p>
          <a:p>
            <a:endParaRPr lang="da-DK" sz="1800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7</a:t>
            </a:fld>
            <a:endParaRPr lang="da-DK" dirty="0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50A4CB7-4BDA-4C0B-A710-9C85B92F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2E17182-0755-43AA-A5EA-2390A7ED6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94CFCC35-6191-4820-AB75-C02EE0755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637" y="4148049"/>
            <a:ext cx="1621858" cy="1614836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FCD295A7-FB2A-49D1-919E-01D682957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494" y="4148049"/>
            <a:ext cx="831619" cy="1542275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D2C15CCE-E1EA-406C-9493-4EA076B680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0019" y="4148049"/>
            <a:ext cx="1708974" cy="161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12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400" dirty="0"/>
              <a:t>Øvelsesark: Ønsker og forventninger til samarbejdet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8650" y="1527587"/>
            <a:ext cx="7886700" cy="4649376"/>
          </a:xfrm>
        </p:spPr>
        <p:txBody>
          <a:bodyPr/>
          <a:lstStyle/>
          <a:p>
            <a:r>
              <a:rPr lang="da-DK" dirty="0"/>
              <a:t>Hvilke ønsker og forventninger </a:t>
            </a:r>
            <a:br>
              <a:rPr lang="da-DK" dirty="0"/>
            </a:br>
            <a:r>
              <a:rPr lang="da-DK" dirty="0"/>
              <a:t>har du til samarbejdet med os?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 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7C9C-57A8-4003-9066-4A7E6D84F205}" type="slidenum">
              <a:rPr lang="da-DK" smtClean="0"/>
              <a:t>8</a:t>
            </a:fld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15D8364-B704-440B-8E3C-F2F9AE244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28200">
            <a:off x="5185853" y="1420036"/>
            <a:ext cx="3162271" cy="452487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B18E9FD-9486-4BB1-80D9-6ECF6C27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Udarbejdet januar 2019</a:t>
            </a:r>
            <a:endParaRPr lang="da-DK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066D3E-FFA9-405B-8AEB-7DF14770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Billedmateriale: Nationalt Videnscenter for Demens / Colourbox.dk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4538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1226" y="1714500"/>
            <a:ext cx="7241549" cy="2907905"/>
          </a:xfrm>
        </p:spPr>
        <p:txBody>
          <a:bodyPr/>
          <a:lstStyle/>
          <a:p>
            <a:r>
              <a:rPr lang="da-DK" sz="4800" dirty="0"/>
              <a:t>Hvad synes du har været interessant i dag?</a:t>
            </a:r>
          </a:p>
        </p:txBody>
      </p:sp>
    </p:spTree>
    <p:extLst>
      <p:ext uri="{BB962C8B-B14F-4D97-AF65-F5344CB8AC3E}">
        <p14:creationId xmlns:p14="http://schemas.microsoft.com/office/powerpoint/2010/main" val="19708841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Danish"/>
</p:tagLst>
</file>

<file path=ppt/theme/theme1.xml><?xml version="1.0" encoding="utf-8"?>
<a:theme xmlns:a="http://schemas.openxmlformats.org/drawingml/2006/main" name="NVD skabelon_dansk">
  <a:themeElements>
    <a:clrScheme name="Brugerdefineret 8">
      <a:dk1>
        <a:srgbClr val="000000"/>
      </a:dk1>
      <a:lt1>
        <a:srgbClr val="FFFFFF"/>
      </a:lt1>
      <a:dk2>
        <a:srgbClr val="437763"/>
      </a:dk2>
      <a:lt2>
        <a:srgbClr val="FFFFFF"/>
      </a:lt2>
      <a:accent1>
        <a:srgbClr val="437763"/>
      </a:accent1>
      <a:accent2>
        <a:srgbClr val="E0555A"/>
      </a:accent2>
      <a:accent3>
        <a:srgbClr val="9DBB36"/>
      </a:accent3>
      <a:accent4>
        <a:srgbClr val="BD242A"/>
      </a:accent4>
      <a:accent5>
        <a:srgbClr val="2995A5"/>
      </a:accent5>
      <a:accent6>
        <a:srgbClr val="FCBA12"/>
      </a:accent6>
      <a:hlink>
        <a:srgbClr val="000000"/>
      </a:hlink>
      <a:folHlink>
        <a:srgbClr val="000000"/>
      </a:folHlink>
    </a:clrScheme>
    <a:fontScheme name="NV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DBB36"/>
        </a:solidFill>
        <a:ln>
          <a:noFill/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90000" rtlCol="0">
        <a:no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VD template.potx [Read-Only]" id="{EE66486C-858B-403B-ACA9-C4438561CDF6}" vid="{1A7A5E8B-E9C1-48AB-B806-635B324275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NVD skabelon_dansk</Template>
  <TotalTime>963</TotalTime>
  <Words>258</Words>
  <Application>Microsoft Office PowerPoint</Application>
  <PresentationFormat>Skærmshow (4:3)</PresentationFormat>
  <Paragraphs>77</Paragraphs>
  <Slides>10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NVD skabelon_dansk</vt:lpstr>
      <vt:lpstr>Velkommen  Pårørendekursus Livet med demens i plejebolig   </vt:lpstr>
      <vt:lpstr>Modul 1 Velkommen til plejecentret</vt:lpstr>
      <vt:lpstr>Hvem er vi?</vt:lpstr>
      <vt:lpstr>Plejecentrets rammer og vilkår</vt:lpstr>
      <vt:lpstr>Hvordan er dagligdagen hos os?</vt:lpstr>
      <vt:lpstr>Sociale aktiviteter og traditioner</vt:lpstr>
      <vt:lpstr>Det gode samarbejde</vt:lpstr>
      <vt:lpstr>Øvelsesark: Ønsker og forventninger til samarbejdet</vt:lpstr>
      <vt:lpstr>Hvad synes du har været interessant i dag?</vt:lpstr>
      <vt:lpstr>Tak for i dag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Ulla Vidkjær Fejerskov</dc:creator>
  <cp:lastModifiedBy>Mette Tandrup Hansen</cp:lastModifiedBy>
  <cp:revision>109</cp:revision>
  <dcterms:created xsi:type="dcterms:W3CDTF">2017-11-08T11:51:29Z</dcterms:created>
  <dcterms:modified xsi:type="dcterms:W3CDTF">2019-05-20T07:49:00Z</dcterms:modified>
</cp:coreProperties>
</file>